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/>
  <p:notesSz cx="6858000" cy="9144000"/>
  <p:embeddedFontLst>
    <p:embeddedFont>
      <p:font typeface="Century Gothic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628"/>
        <p:guide pos="385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font" Target="fonts/font4.fntdata"/><Relationship Id="rId70" Type="http://schemas.openxmlformats.org/officeDocument/2006/relationships/font" Target="fonts/font3.fntdata"/><Relationship Id="rId7" Type="http://schemas.openxmlformats.org/officeDocument/2006/relationships/slide" Target="slides/slide4.xml"/><Relationship Id="rId69" Type="http://schemas.openxmlformats.org/officeDocument/2006/relationships/font" Target="fonts/font2.fntdata"/><Relationship Id="rId68" Type="http://schemas.openxmlformats.org/officeDocument/2006/relationships/font" Target="fonts/font1.fntdata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3318c771f_1_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13318c771f_1_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g113318c771f_1_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1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3318c771f_1_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13318c771f_1_2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g113318c771f_1_2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3318c771f_1_7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13318c771f_1_7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g113318c771f_1_7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1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1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1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p1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" name="Google Shape;354;p2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2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2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2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2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3318c771f_1_10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13318c771f_1_10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g113318c771f_1_10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5" name="Google Shape;445;p2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2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2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2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2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3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3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3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9" name="Google Shape;499;p3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3318c771f_0_2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113318c771f_0_21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g113318c771f_0_21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3318c771f_0_19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3318c771f_0_192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g113318c771f_0_192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3318c771f_0_16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13318c771f_0_16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9" name="Google Shape;529;g113318c771f_0_16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3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0" name="Google Shape;540;p3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0" name="Google Shape;550;p3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3318c771f_1_1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13318c771f_1_137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7" name="Google Shape;557;g113318c771f_1_137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3318c771f_0_2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113318c771f_0_22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8" name="Google Shape;568;g113318c771f_0_22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5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9" name="Google Shape;579;p5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3318c771f_0_25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113318c771f_0_25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g113318c771f_0_25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3318c771f_0_2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g113318c771f_0_24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1" name="Google Shape;751;g113318c771f_0_24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3318c771f_0_27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13318c771f_0_27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g113318c771f_0_27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3318c771f_0_3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113318c771f_0_3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" name="Google Shape;771;g113318c771f_0_37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3318c771f_0_28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113318c771f_0_28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1" name="Google Shape;781;g113318c771f_0_28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3318c771f_0_3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g113318c771f_0_3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1" name="Google Shape;791;g113318c771f_0_32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3318c771f_0_36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113318c771f_0_36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Google Shape;801;g113318c771f_0_36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3318c771f_0_3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113318c771f_0_35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1" name="Google Shape;811;g113318c771f_0_35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3318c771f_0_1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113318c771f_0_12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113318c771f_0_12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3318c771f_0_3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113318c771f_0_3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1" name="Google Shape;821;g113318c771f_0_33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3318c771f_0_4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g113318c771f_0_41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1" name="Google Shape;831;g113318c771f_0_41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13318c771f_0_4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g113318c771f_0_44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841;g113318c771f_0_44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13318c771f_0_4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g113318c771f_0_42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1" name="Google Shape;851;g113318c771f_0_42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3318c771f_0_29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113318c771f_0_2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1" name="Google Shape;861;g113318c771f_0_29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13318c771f_0_30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113318c771f_0_30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1" name="Google Shape;871;g113318c771f_0_30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13318c771f_0_3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113318c771f_0_3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g113318c771f_0_31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3318c771f_0_38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g113318c771f_0_38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2" name="Google Shape;892;g113318c771f_0_389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13318c771f_0_40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113318c771f_0_40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2" name="Google Shape;902;g113318c771f_0_40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3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2" name="Google Shape;912;p3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3318c771f_0_6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13318c771f_0_6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g113318c771f_0_6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9" name="Google Shape;919;p3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p3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0" name="Google Shape;930;p3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3318c771f_0_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13318c771f_0_3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113318c771f_0_3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59"/>
          <p:cNvGrpSpPr/>
          <p:nvPr/>
        </p:nvGrpSpPr>
        <p:grpSpPr>
          <a:xfrm rot="10800000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17" name="Google Shape;17;p59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/>
              <a:ahLst/>
              <a:cxnLst/>
              <a:rect l="l" t="t" r="r" b="b"/>
              <a:pathLst>
                <a:path w="1522040" h="2437544" extrusionOk="0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59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/>
              <a:ahLst/>
              <a:cxnLst/>
              <a:rect l="l" t="t" r="r" b="b"/>
              <a:pathLst>
                <a:path w="2651028" h="2909361" extrusionOk="0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9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/>
              <a:ahLst/>
              <a:cxnLst/>
              <a:rect l="l" t="t" r="r" b="b"/>
              <a:pathLst>
                <a:path w="2346691" h="1542097" extrusionOk="0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59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/>
              <a:ahLst/>
              <a:cxnLst/>
              <a:rect l="l" t="t" r="r" b="b"/>
              <a:pathLst>
                <a:path w="4969104" h="4355716" extrusionOk="0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5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/>
              <a:ahLst/>
              <a:cxnLst/>
              <a:rect l="l" t="t" r="r" b="b"/>
              <a:pathLst>
                <a:path w="524328" h="896256" extrusionOk="0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" descr="1776707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31570" y="634365"/>
            <a:ext cx="2667000" cy="266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1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29" name="Google Shape;29;p1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/>
              <a:ahLst/>
              <a:cxnLst/>
              <a:rect l="l" t="t" r="r" b="b"/>
              <a:pathLst>
                <a:path w="1522040" h="2437544" extrusionOk="0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/>
              <a:ahLst/>
              <a:cxnLst/>
              <a:rect l="l" t="t" r="r" b="b"/>
              <a:pathLst>
                <a:path w="2651028" h="2909361" extrusionOk="0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/>
              <a:ahLst/>
              <a:cxnLst/>
              <a:rect l="l" t="t" r="r" b="b"/>
              <a:pathLst>
                <a:path w="2346691" h="1542097" extrusionOk="0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/>
              <a:ahLst/>
              <a:cxnLst/>
              <a:rect l="l" t="t" r="r" b="b"/>
              <a:pathLst>
                <a:path w="4969104" h="4355716" extrusionOk="0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/>
              <a:ahLst/>
              <a:cxnLst/>
              <a:rect l="l" t="t" r="r" b="b"/>
              <a:pathLst>
                <a:path w="524328" h="896256" extrusionOk="0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1"/>
          <p:cNvGrpSpPr/>
          <p:nvPr/>
        </p:nvGrpSpPr>
        <p:grpSpPr>
          <a:xfrm rot="10800000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35" name="Google Shape;35;p1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/>
              <a:ahLst/>
              <a:cxnLst/>
              <a:rect l="l" t="t" r="r" b="b"/>
              <a:pathLst>
                <a:path w="1522040" h="2437544" extrusionOk="0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/>
              <a:ahLst/>
              <a:cxnLst/>
              <a:rect l="l" t="t" r="r" b="b"/>
              <a:pathLst>
                <a:path w="2651028" h="2909361" extrusionOk="0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/>
              <a:ahLst/>
              <a:cxnLst/>
              <a:rect l="l" t="t" r="r" b="b"/>
              <a:pathLst>
                <a:path w="2346691" h="1542097" extrusionOk="0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/>
              <a:ahLst/>
              <a:cxnLst/>
              <a:rect l="l" t="t" r="r" b="b"/>
              <a:pathLst>
                <a:path w="4969104" h="4355716" extrusionOk="0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/>
              <a:ahLst/>
              <a:cxnLst/>
              <a:rect l="l" t="t" r="r" b="b"/>
              <a:pathLst>
                <a:path w="524328" h="896256" extrusionOk="0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1"/>
          <p:cNvSpPr txBox="1"/>
          <p:nvPr/>
        </p:nvSpPr>
        <p:spPr>
          <a:xfrm>
            <a:off x="6740525" y="414020"/>
            <a:ext cx="5308600" cy="310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900" b="0" i="0" u="none" strike="noStrike" cap="none">
                <a:solidFill>
                  <a:srgbClr val="3291CA"/>
                </a:solidFill>
                <a:latin typeface="Impact"/>
                <a:ea typeface="Impact"/>
                <a:cs typeface="Impact"/>
                <a:sym typeface="Impact"/>
              </a:rPr>
              <a:t>Tehnologije za razvoj i orkestraciju mikroservisnih mreža</a:t>
            </a:r>
            <a:endParaRPr sz="4900" b="0" i="0" u="none" strike="noStrike" cap="none">
              <a:solidFill>
                <a:srgbClr val="3291CA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6344285" y="4042410"/>
            <a:ext cx="5815965" cy="73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Napredno softversko inženjerstvo</a:t>
            </a:r>
            <a:endParaRPr sz="2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8117205" y="5094605"/>
            <a:ext cx="2790825" cy="6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Anđela Ranđelović 1375</a:t>
            </a:r>
            <a:endParaRPr sz="1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Marko Krstić 1374</a:t>
            </a:r>
            <a:endParaRPr sz="1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1"/>
          <p:cNvCxnSpPr/>
          <p:nvPr/>
        </p:nvCxnSpPr>
        <p:spPr>
          <a:xfrm>
            <a:off x="8131234" y="3896119"/>
            <a:ext cx="3253533" cy="0"/>
          </a:xfrm>
          <a:prstGeom prst="straightConnector1">
            <a:avLst/>
          </a:prstGeom>
          <a:noFill/>
          <a:ln w="9525" cap="flat" cmpd="sng">
            <a:solidFill>
              <a:srgbClr val="4E525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13318c771f_1_1"/>
          <p:cNvPicPr preferRelativeResize="0"/>
          <p:nvPr/>
        </p:nvPicPr>
        <p:blipFill rotWithShape="1">
          <a:blip r:embed="rId1"/>
          <a:srcRect t="13282" b="12345"/>
          <a:stretch>
            <a:fillRect/>
          </a:stretch>
        </p:blipFill>
        <p:spPr>
          <a:xfrm>
            <a:off x="1457975" y="4134150"/>
            <a:ext cx="9441149" cy="13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13318c771f_1_1"/>
          <p:cNvSpPr txBox="1"/>
          <p:nvPr/>
        </p:nvSpPr>
        <p:spPr>
          <a:xfrm>
            <a:off x="1083975" y="1189225"/>
            <a:ext cx="98643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Jedan BPMN projektovani model predstavlja vizualizaciju izvršenja nekog radnog toka (workflow-a)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Svaki model mora da sadrži početak, kraj i zadatke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Radni tok procesa kada krene da se izvršava kreira instancu i instanca prolazi kroz sekvencu zadataka, od starta ka finišu.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Logika zadatka može da se piše u bilo kom jeziku.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Implementacija određuje da li se proces uspešno izvršio. Ukoliko jeste, prelazi se na sledeći zadatak. U suprotnom staje se sa izvršenjem.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5" name="Google Shape;215;g113318c771f_1_1"/>
          <p:cNvSpPr/>
          <p:nvPr/>
        </p:nvSpPr>
        <p:spPr>
          <a:xfrm>
            <a:off x="1425575" y="386715"/>
            <a:ext cx="6897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Elementi BPMN modela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6" name="Google Shape;216;g113318c771f_1_1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3318c771f_1_1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13318c771f_1_1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13318c771f_1_1"/>
          <p:cNvSpPr/>
          <p:nvPr/>
        </p:nvSpPr>
        <p:spPr>
          <a:xfrm>
            <a:off x="145475" y="6342650"/>
            <a:ext cx="1280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Početak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20" name="Google Shape;220;g113318c771f_1_1"/>
          <p:cNvCxnSpPr/>
          <p:nvPr/>
        </p:nvCxnSpPr>
        <p:spPr>
          <a:xfrm rot="10800000" flipH="1">
            <a:off x="1065450" y="5131200"/>
            <a:ext cx="918600" cy="1175700"/>
          </a:xfrm>
          <a:prstGeom prst="straightConnector1">
            <a:avLst/>
          </a:prstGeom>
          <a:noFill/>
          <a:ln w="28575" cap="flat" cmpd="sng">
            <a:solidFill>
              <a:srgbClr val="21AAE0"/>
            </a:solidFill>
            <a:prstDash val="solid"/>
            <a:miter lim="8000"/>
            <a:headEnd type="none" w="sm" len="sm"/>
            <a:tailEnd type="triangl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21" name="Google Shape;221;g113318c771f_1_1"/>
          <p:cNvCxnSpPr/>
          <p:nvPr/>
        </p:nvCxnSpPr>
        <p:spPr>
          <a:xfrm rot="10800000" flipH="1">
            <a:off x="3945100" y="5143550"/>
            <a:ext cx="843300" cy="1199100"/>
          </a:xfrm>
          <a:prstGeom prst="straightConnector1">
            <a:avLst/>
          </a:prstGeom>
          <a:noFill/>
          <a:ln w="28575" cap="flat" cmpd="sng">
            <a:solidFill>
              <a:srgbClr val="21AAE0"/>
            </a:solidFill>
            <a:prstDash val="solid"/>
            <a:miter lim="8000"/>
            <a:headEnd type="none" w="sm" len="sm"/>
            <a:tailEnd type="triangl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22" name="Google Shape;222;g113318c771f_1_1"/>
          <p:cNvSpPr/>
          <p:nvPr/>
        </p:nvSpPr>
        <p:spPr>
          <a:xfrm>
            <a:off x="3228300" y="6342650"/>
            <a:ext cx="1280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Zadatak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3" name="Google Shape;223;g113318c771f_1_1"/>
          <p:cNvSpPr/>
          <p:nvPr/>
        </p:nvSpPr>
        <p:spPr>
          <a:xfrm>
            <a:off x="8805875" y="6458325"/>
            <a:ext cx="1280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Kraj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24" name="Google Shape;224;g113318c771f_1_1"/>
          <p:cNvCxnSpPr/>
          <p:nvPr/>
        </p:nvCxnSpPr>
        <p:spPr>
          <a:xfrm rot="10800000" flipH="1">
            <a:off x="9242675" y="5143550"/>
            <a:ext cx="843300" cy="1199100"/>
          </a:xfrm>
          <a:prstGeom prst="straightConnector1">
            <a:avLst/>
          </a:prstGeom>
          <a:noFill/>
          <a:ln w="28575" cap="flat" cmpd="sng">
            <a:solidFill>
              <a:srgbClr val="21AAE0"/>
            </a:solidFill>
            <a:prstDash val="solid"/>
            <a:miter lim="8000"/>
            <a:headEnd type="none" w="sm" len="sm"/>
            <a:tailEnd type="triangl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/>
          <p:nvPr/>
        </p:nvSpPr>
        <p:spPr>
          <a:xfrm>
            <a:off x="1084000" y="1382800"/>
            <a:ext cx="9962400" cy="1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Imaju funkciju da u zavisnosti od nekog uslova (parametar od značaja za poslovnu logiku),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radni model vodi na jednu ili drugu stranu izvršenja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Elementi grananja mogu biti ekskluzivni ili inkluzivni, odnosno mogu obavljati funkciju alternacije ili funkciju paralelizacije zadataka radnog modela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1425575" y="386725"/>
            <a:ext cx="9228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Elementi grananja radnog toka (Gateways)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73675" y="2926400"/>
            <a:ext cx="9095400" cy="20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2"/>
          <a:srcRect l="3771" t="17247" r="4904" b="11099"/>
          <a:stretch>
            <a:fillRect/>
          </a:stretch>
        </p:blipFill>
        <p:spPr>
          <a:xfrm>
            <a:off x="1373675" y="4445425"/>
            <a:ext cx="6286485" cy="24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/>
          <p:nvPr/>
        </p:nvSpPr>
        <p:spPr>
          <a:xfrm>
            <a:off x="1135426" y="1286915"/>
            <a:ext cx="9507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rijemni zadaci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kreću sa izvršavanjem i obradom tek kada se desi neki događaj iz spoljašnje sredine, kao na primer unos neke vrednosti ili neka vrsta zahteva klijentskog programa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Vezuju se za tip poruke koju sistem prima od strane klijentske aplikacije i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svaki prijemi zadatak je vezan samo za jedan tip poruke.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Dok se ta poruka ne primi izvršenje radnog toka će se tu pauzirati i biti u tom stanju sve do pristizanja adekvatnog tipa poruke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Rad sa porukama i podrška za asinhronu komunikaciju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4" name="Google Shape;244;p10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4350" y="3483400"/>
            <a:ext cx="7010675" cy="3010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/>
          <p:nvPr/>
        </p:nvSpPr>
        <p:spPr>
          <a:xfrm>
            <a:off x="1083991" y="1382800"/>
            <a:ext cx="9507000" cy="14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 pitanju su greške koje mogu nastati zbog loše unetih podataka na klijentskim aplikacijama, nemanja adekvatnih privilegija nekog korisnika, nevalidnih akcija...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Posledica je prestanak uobičajenog načina izvršenja radnog toka i početka procesa obrade greške.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Rešavanje grešaka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5" name="Google Shape;255;p11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25575" y="3005275"/>
            <a:ext cx="7276200" cy="346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18825" y="2979700"/>
            <a:ext cx="4766748" cy="37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78225" y="2979700"/>
            <a:ext cx="4971157" cy="37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/>
          <p:nvPr/>
        </p:nvSpPr>
        <p:spPr>
          <a:xfrm>
            <a:off x="1083975" y="1008925"/>
            <a:ext cx="106272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349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Arial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Deo instance nekog radnog toka i predstavljaju podatke koji se vezuju za neku konkretnu instancu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49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Arial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Imaju svoje ime, vidljivost i vrednost, a svaka instanca radnog toka u sebi sadrži napunjenu mapu gde su jedinstveni ključevi imena, a vrednosti same vrednosti varijabli.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49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Microsoft YaHei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Vrednost varijabli se čuva i pristupa joj se kao parametru JSON objekta čiji je ključ samo ime varijable.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495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Microsoft YaHei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Izrazi se najčešće koriste za pristup vrednostima varijabli koje koriste za izračunavanje tačnosti nekog logičkog BPMN izraza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Varijable i izrazi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1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2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10031875" y="4894800"/>
            <a:ext cx="2246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Varijabla “Water Temp”i izraz za proveru temperature vode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72" name="Google Shape;272;p12"/>
          <p:cNvCxnSpPr/>
          <p:nvPr/>
        </p:nvCxnSpPr>
        <p:spPr>
          <a:xfrm rot="10800000" flipH="1">
            <a:off x="2088125" y="4894800"/>
            <a:ext cx="940200" cy="102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12"/>
          <p:cNvSpPr/>
          <p:nvPr/>
        </p:nvSpPr>
        <p:spPr>
          <a:xfrm>
            <a:off x="408875" y="5918100"/>
            <a:ext cx="2246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Varijabla “Command Type”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74" name="Google Shape;274;p12"/>
          <p:cNvCxnSpPr>
            <a:stCxn id="271" idx="0"/>
          </p:cNvCxnSpPr>
          <p:nvPr/>
        </p:nvCxnSpPr>
        <p:spPr>
          <a:xfrm rot="10800000">
            <a:off x="9927475" y="3657900"/>
            <a:ext cx="1227600" cy="123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/>
        </p:nvSpPr>
        <p:spPr>
          <a:xfrm>
            <a:off x="7998670" y="1382800"/>
            <a:ext cx="39129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Open-source desktop aplikacija za grafičko modelovanje BPMN radnih tokova koji se kasnije postavljaju na Camunda-Zeebe server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Nudi jasan i intuitivan kontrolni panel kojim možemo podesiti adekvatne vrednosti svih varijabli BPMN elemenata.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desktop modeler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2" name="Google Shape;282;p14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99" y="1382800"/>
            <a:ext cx="7124352" cy="468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3318c771f_1_28"/>
          <p:cNvSpPr txBox="1"/>
          <p:nvPr/>
        </p:nvSpPr>
        <p:spPr>
          <a:xfrm>
            <a:off x="1084002" y="1382800"/>
            <a:ext cx="101091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Sekvenca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je radni tok koji se sastoji od niza povezanih zadataka od kojih svaki ima jednog prethodnika i jednog sledbanika, a sami zadaci se izvršavaju jedan posle drugog prateći redosled kako su i dizajnirani.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</a:t>
            </a:r>
            <a:r>
              <a:rPr lang="zh-CN" sz="15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okovi događaja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služe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za adekvatno modelovanje događaja iz spoljnog sveta, i koje inicira korisnik preko klijentskih aplikacija, vrlo često asinhrono unosom nekih podataka ili klikom na određeno dugme.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2" name="Google Shape;292;g113318c771f_1_28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Vrste radnih tokova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3" name="Google Shape;293;g113318c771f_1_28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13318c771f_1_28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13318c771f_1_28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13318c771f_1_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95600" y="5039225"/>
            <a:ext cx="5811625" cy="14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13318c771f_1_28"/>
          <p:cNvPicPr preferRelativeResize="0"/>
          <p:nvPr/>
        </p:nvPicPr>
        <p:blipFill rotWithShape="1">
          <a:blip r:embed="rId2"/>
          <a:srcRect t="20797" b="14972"/>
          <a:stretch>
            <a:fillRect/>
          </a:stretch>
        </p:blipFill>
        <p:spPr>
          <a:xfrm>
            <a:off x="2065851" y="2445976"/>
            <a:ext cx="8060301" cy="13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3318c771f_1_76"/>
          <p:cNvSpPr txBox="1"/>
          <p:nvPr/>
        </p:nvSpPr>
        <p:spPr>
          <a:xfrm>
            <a:off x="1084002" y="1382800"/>
            <a:ext cx="10293000" cy="3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●"/>
            </a:pPr>
            <a:r>
              <a:rPr lang="zh-CN" sz="15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Alternacija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Sistem izvršava isključivo jedan ili drugi zadatak, nikako oba, zavisno od vrednosti izraza grananja.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●"/>
            </a:pPr>
            <a:r>
              <a:rPr lang="zh-CN" sz="15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Paralelni tokovi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suprotno od sekvence postoje i situacije kada naš sistem zadatke može zadatke nekog radnog toka obavljati paralelno(istovremeno).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g113318c771f_1_76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Vrste radnih tokova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5" name="Google Shape;305;g113318c771f_1_76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13318c771f_1_76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13318c771f_1_76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113318c771f_1_76"/>
          <p:cNvPicPr preferRelativeResize="0"/>
          <p:nvPr/>
        </p:nvPicPr>
        <p:blipFill rotWithShape="1">
          <a:blip r:embed="rId1"/>
          <a:srcRect t="8478" b="7247"/>
          <a:stretch>
            <a:fillRect/>
          </a:stretch>
        </p:blipFill>
        <p:spPr>
          <a:xfrm>
            <a:off x="3263100" y="1732074"/>
            <a:ext cx="4933075" cy="19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3318c771f_1_76"/>
          <p:cNvPicPr preferRelativeResize="0"/>
          <p:nvPr/>
        </p:nvPicPr>
        <p:blipFill rotWithShape="1">
          <a:blip r:embed="rId2"/>
          <a:srcRect t="7044" b="5991"/>
          <a:stretch>
            <a:fillRect/>
          </a:stretch>
        </p:blipFill>
        <p:spPr>
          <a:xfrm>
            <a:off x="3544650" y="4610550"/>
            <a:ext cx="4933074" cy="22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"/>
          <p:cNvSpPr/>
          <p:nvPr/>
        </p:nvSpPr>
        <p:spPr>
          <a:xfrm>
            <a:off x="3869055" y="2487295"/>
            <a:ext cx="701548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</a:t>
            </a:r>
            <a:endParaRPr sz="72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13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/>
          <p:nvPr/>
        </p:nvSpPr>
        <p:spPr>
          <a:xfrm>
            <a:off x="1083945" y="1383030"/>
            <a:ext cx="5361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Camunda je open-source platforma za automatizaciju toka biznis logike i podataka.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Razvijena je u Java programskom jeziku pod licencom Apache fondacije.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BPMN-u pruža standardno okruženje za izvršavanje, deployment i kompilaciju radnih modela.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Razvijena je 2008. godine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Camunda je vrsta servisnog softvera, software-as-a-service (SaaS), koja nudi orkestraciju mikroservisa i osigrava da kada jednom krene, radni modeli budu u potpunosti izvršeni, ili ih treba ponovo pokušavati u slučaju logičke greške koja nije adekvatno obrađena.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Camunda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4" name="Google Shape;324;p1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6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6" descr="camunda-logo-social-updat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25190" y="1383030"/>
            <a:ext cx="5222874" cy="2741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/>
          <p:nvPr/>
        </p:nvSpPr>
        <p:spPr>
          <a:xfrm>
            <a:off x="2824901" y="3213754"/>
            <a:ext cx="1662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Microsoft YaHei"/>
              <a:buNone/>
            </a:pPr>
            <a:r>
              <a:rPr lang="zh-CN" sz="2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Sadržaj</a:t>
            </a:r>
            <a:endParaRPr sz="2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0" name="Google Shape;50;p2"/>
          <p:cNvCxnSpPr/>
          <p:nvPr/>
        </p:nvCxnSpPr>
        <p:spPr>
          <a:xfrm>
            <a:off x="2885367" y="3617497"/>
            <a:ext cx="1602441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2"/>
          <p:cNvSpPr/>
          <p:nvPr/>
        </p:nvSpPr>
        <p:spPr>
          <a:xfrm>
            <a:off x="6671945" y="1430655"/>
            <a:ext cx="255841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Uvod - Mikroservisi</a:t>
            </a:r>
            <a:endParaRPr sz="1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" name="Google Shape;52;p2"/>
          <p:cNvSpPr txBox="1"/>
          <p:nvPr/>
        </p:nvSpPr>
        <p:spPr>
          <a:xfrm>
            <a:off x="5328920" y="1311910"/>
            <a:ext cx="1030605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3" name="Google Shape;53;p2"/>
          <p:cNvCxnSpPr/>
          <p:nvPr/>
        </p:nvCxnSpPr>
        <p:spPr>
          <a:xfrm>
            <a:off x="6457911" y="1327962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2"/>
          <p:cNvSpPr/>
          <p:nvPr/>
        </p:nvSpPr>
        <p:spPr>
          <a:xfrm>
            <a:off x="6671893" y="2207622"/>
            <a:ext cx="2232248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BPMN </a:t>
            </a:r>
            <a:r>
              <a:rPr lang="zh-CN" sz="18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modeli</a:t>
            </a:r>
            <a:endParaRPr sz="1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5328920" y="2094865"/>
            <a:ext cx="102235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6" name="Google Shape;56;p2"/>
          <p:cNvCxnSpPr/>
          <p:nvPr/>
        </p:nvCxnSpPr>
        <p:spPr>
          <a:xfrm>
            <a:off x="6457911" y="2110917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2"/>
          <p:cNvSpPr/>
          <p:nvPr/>
        </p:nvSpPr>
        <p:spPr>
          <a:xfrm>
            <a:off x="6671893" y="2984862"/>
            <a:ext cx="2232248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</a:t>
            </a:r>
            <a:endParaRPr sz="1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328920" y="2875280"/>
            <a:ext cx="102997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" name="Google Shape;59;p2"/>
          <p:cNvCxnSpPr/>
          <p:nvPr/>
        </p:nvCxnSpPr>
        <p:spPr>
          <a:xfrm>
            <a:off x="6457911" y="2891332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60;p2"/>
          <p:cNvSpPr/>
          <p:nvPr/>
        </p:nvSpPr>
        <p:spPr>
          <a:xfrm>
            <a:off x="6671893" y="3762102"/>
            <a:ext cx="2232248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5329555" y="3617595"/>
            <a:ext cx="1020445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2" name="Google Shape;62;p2"/>
          <p:cNvCxnSpPr/>
          <p:nvPr/>
        </p:nvCxnSpPr>
        <p:spPr>
          <a:xfrm>
            <a:off x="6457911" y="3633647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2"/>
          <p:cNvSpPr/>
          <p:nvPr/>
        </p:nvSpPr>
        <p:spPr>
          <a:xfrm>
            <a:off x="6671945" y="4539615"/>
            <a:ext cx="319913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Tehnologije na primeru</a:t>
            </a:r>
            <a:endParaRPr sz="1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5328920" y="4426585"/>
            <a:ext cx="102743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5" name="Google Shape;65;p2"/>
          <p:cNvCxnSpPr/>
          <p:nvPr/>
        </p:nvCxnSpPr>
        <p:spPr>
          <a:xfrm>
            <a:off x="6457911" y="4442637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2"/>
          <p:cNvSpPr/>
          <p:nvPr/>
        </p:nvSpPr>
        <p:spPr>
          <a:xfrm>
            <a:off x="6673798" y="5344522"/>
            <a:ext cx="2232248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zh-CN" sz="18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Zaključak</a:t>
            </a:r>
            <a:endParaRPr sz="18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5328920" y="5234940"/>
            <a:ext cx="1030605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44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8" name="Google Shape;68;p2"/>
          <p:cNvCxnSpPr/>
          <p:nvPr/>
        </p:nvCxnSpPr>
        <p:spPr>
          <a:xfrm>
            <a:off x="6459816" y="5250992"/>
            <a:ext cx="0" cy="47110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/>
          <p:nvPr/>
        </p:nvSpPr>
        <p:spPr>
          <a:xfrm>
            <a:off x="949371" y="3860890"/>
            <a:ext cx="95070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Platformu koja se zajedno sa Camunda-om koristi za orkestraciju logike i radnih tokova mikroservisnih sistema i aplikacija.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ima ulogu engine-a (jezgra) koji izvršava sve funkcionalnosti koje Camunda kao platforma nudi i omogućava da iste deluju transparentno iz ugla programera koji razvija samu poslovnu logiku u mikroservisima.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Tehnologija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 sebi sadrži paket dobro poznatih i korišćenih tehnologija za ovu svrhu, Apache Kafka-u za asinhronu komunikaciju, razmenu poruka i događaja između funkcija koje odbrađuju logiku zadataka i ElasticSearch za perzistiranje logova i statistike rada sistema.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5" name="Google Shape;335;p17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17" descr="zeebe-logo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07450" y="1133546"/>
            <a:ext cx="9777100" cy="272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"/>
          <p:cNvSpPr txBox="1"/>
          <p:nvPr/>
        </p:nvSpPr>
        <p:spPr>
          <a:xfrm>
            <a:off x="1083991" y="1084350"/>
            <a:ext cx="95070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Radne tokove mogu se kreirati na nekoliko načina: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Pomoću komandi za kreiranje instance radnog toka, u kojima šaljemo jedinstvarni identifikator procesa koji tu instancu kreira, kao i jedinstveni ključ na nivou aplikacije za jednoznačno određenje tipa radnog toka koji želimo da kreiramo, isto tako ovde možemo da dodamo vrednosti nekih inicijalnih podataka.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Koristeći poruku koju šaljemo na Camunda server kod koje telo poruke predstavlja JSON objekat same komande a kreiranje radnog toka sa popunjenim poljima i podacima.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Pokretanjem skripte koja se nalazi na Camunda serveru.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Kreiranje i postavljanje BPMN radnih tokova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6" name="Google Shape;346;p18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25575" y="3978150"/>
            <a:ext cx="3621211" cy="2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10575" y="3978149"/>
            <a:ext cx="5707550" cy="22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/>
        </p:nvSpPr>
        <p:spPr>
          <a:xfrm>
            <a:off x="1083966" y="1076150"/>
            <a:ext cx="9507000" cy="3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Arial"/>
              <a:buChar char="•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Izvršavalac zadatka predstavlja metodu implementiranu u telu nekog mikroservisa koja obavlja tačno jedan odgovarajući zadatak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28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Arial"/>
              <a:buChar char="•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</a:t>
            </a: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etoda može biti pisana u bilo kom programskom jeziku na kojem je pisano i samo telo mikorservisa u kojem se ta metoda nalazi.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28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Char char="•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Njeno izvršenje se poziva samo i jedino kada Zeebe engine obavesti Camunda-u da se na platformi nalazi instanca odgovarajućeg zadatka koji čeka na izvršenje.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28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Microsoft YaHei"/>
              <a:buChar char="•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Svaki zadatak se opisuje i uvek sadrži sledeće parametre: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130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Microsoft YaHei"/>
              <a:buChar char="○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Tip Zadatka - jedinstveni identifikator na nivou jednog radnog toka(ne i celog sistema).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130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Microsoft YaHei"/>
              <a:buChar char="○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Zaglavlje Poruke - dodatni statički meta podaci smešteni u zaglavlju(header-u) svakog zadatka koje sam Zeebe koristi u svojoj internoj logici orkestriranja mikorservisne platforme.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130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Microsoft YaHei"/>
              <a:buChar char="○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Ključ - jedinstveni ključ na nivou radnog toka, koji jednoznačno određuje konkretnu instancu nekog zadatka.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Izvršioci zadataka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20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0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0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67850" y="4455650"/>
            <a:ext cx="6278450" cy="23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/>
        </p:nvSpPr>
        <p:spPr>
          <a:xfrm>
            <a:off x="1083991" y="1382800"/>
            <a:ext cx="9507000" cy="1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Izvršavaoci zadataka zahtevaju zadatke određenog i samo jednog tipa periodično od Zeebe engine-a po principu prozivke(polling).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Ako su jedan ili više poslova zahtevanog tipa dostupni , onda Zeebe engine predaje jedan posao onome ko je taj tip posla zahtevao.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 prijemu posla, izvršavalac ga izvršava i Zeebe engine od istog dobija odgovor, u vidu „uspešno“ ili „neuspešno“.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Zahtevanje zadataka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9" name="Google Shape;369;p21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1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56900" y="3475475"/>
            <a:ext cx="6161200" cy="26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/>
        </p:nvSpPr>
        <p:spPr>
          <a:xfrm>
            <a:off x="1083991" y="1382800"/>
            <a:ext cx="9507000" cy="1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razdvaja procese kreiranja zadataka od samog izvršenja istih, kako logički, tako resursno.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Uvek je moguće kreirati nove instance svih tipova poslova, bez obzira na to da li trenutno postoji adekvatni izvršavaoc zadataka koji bi te poslove preuzeo na izvršenje.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Baferovanje zadataka ima još jednu dobri katakteristiku a to je razdvajanje izvršavaoca zadataka od naglog povećanja saobraćaja u sistemu, time što je implementiran sistem proizvođač - potrošač.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Baferovanje zadataka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0" name="Google Shape;380;p22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2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2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08413" y="3364750"/>
            <a:ext cx="6458175" cy="2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1135116" y="1159775"/>
            <a:ext cx="9507000" cy="23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Radni tokovi mogu da prime i odgovore na poruke koje Zeebe sistem distribuira od klijentskih programa do mikroservisne logike.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Objavljene poruke se prvo moraju mapirati na odgovarajući radni tok tako sto u sebi sadrže tip poruke, koji mora biti jedinstven na nivou aplikacije.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Poruke se mogu pamtiti (baferovati) u toku određenog vremenskog intervala. Samo baferovanje je izuzetno korisno kada se ne može znati da li ima bar jedne otvorene subskripcije u trenutku kada je poruka stvorena.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Poruke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1" name="Google Shape;391;p2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3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5125" y="4454375"/>
            <a:ext cx="4672777" cy="21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15727" y="4510125"/>
            <a:ext cx="4976290" cy="21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9775" y="3557800"/>
            <a:ext cx="5334001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/>
        </p:nvSpPr>
        <p:spPr>
          <a:xfrm>
            <a:off x="1083966" y="1382800"/>
            <a:ext cx="9507000" cy="23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klijentski programi su delovi reaktivnih mikroservisa u aplikaciji i imaju dužnost da pojedinačni mikorservis kojem pripadaju povežu sa Zeebe engine-om i Camunda serverom.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Klijenti se konektuju na Zeebe engine i Camunda-u preko gRPC-a, open-source univerzalni RPC(Remote Procedure Call) biblioteka visokih performansi.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Najpopularniji Zeebe klijenti su pisani na sledećim programskim jezicima: Java, Go, C#, JavaScript (NodeJS), Python, Ruby,Rust.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klijentski programi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4" name="Google Shape;404;p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5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5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97825" y="3931700"/>
            <a:ext cx="5250450" cy="17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5"/>
          <p:cNvPicPr preferRelativeResize="0"/>
          <p:nvPr/>
        </p:nvPicPr>
        <p:blipFill rotWithShape="1">
          <a:blip r:embed="rId2"/>
          <a:srcRect t="26974" b="22756"/>
          <a:stretch>
            <a:fillRect/>
          </a:stretch>
        </p:blipFill>
        <p:spPr>
          <a:xfrm>
            <a:off x="7005875" y="92725"/>
            <a:ext cx="44452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3318c771f_1_106"/>
          <p:cNvSpPr/>
          <p:nvPr/>
        </p:nvSpPr>
        <p:spPr>
          <a:xfrm>
            <a:off x="5014489" y="4978967"/>
            <a:ext cx="819813" cy="101637"/>
          </a:xfrm>
          <a:custGeom>
            <a:avLst/>
            <a:gdLst/>
            <a:ahLst/>
            <a:cxnLst/>
            <a:rect l="l" t="t" r="r" b="b"/>
            <a:pathLst>
              <a:path w="448" h="61" extrusionOk="0">
                <a:moveTo>
                  <a:pt x="0" y="9"/>
                </a:moveTo>
                <a:lnTo>
                  <a:pt x="3" y="0"/>
                </a:lnTo>
                <a:lnTo>
                  <a:pt x="448" y="52"/>
                </a:lnTo>
                <a:lnTo>
                  <a:pt x="446" y="61"/>
                </a:lnTo>
                <a:lnTo>
                  <a:pt x="0" y="9"/>
                </a:lnTo>
                <a:lnTo>
                  <a:pt x="0" y="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g113318c771f_1_106"/>
          <p:cNvSpPr/>
          <p:nvPr/>
        </p:nvSpPr>
        <p:spPr>
          <a:xfrm>
            <a:off x="5637019" y="3295710"/>
            <a:ext cx="616690" cy="1415951"/>
          </a:xfrm>
          <a:custGeom>
            <a:avLst/>
            <a:gdLst/>
            <a:ahLst/>
            <a:cxnLst/>
            <a:rect l="l" t="t" r="r" b="b"/>
            <a:pathLst>
              <a:path w="189" h="595" extrusionOk="0">
                <a:moveTo>
                  <a:pt x="0" y="2"/>
                </a:moveTo>
                <a:lnTo>
                  <a:pt x="9" y="0"/>
                </a:lnTo>
                <a:lnTo>
                  <a:pt x="189" y="591"/>
                </a:lnTo>
                <a:lnTo>
                  <a:pt x="180" y="595"/>
                </a:lnTo>
                <a:lnTo>
                  <a:pt x="0" y="2"/>
                </a:lnTo>
                <a:lnTo>
                  <a:pt x="0" y="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g113318c771f_1_106"/>
          <p:cNvSpPr/>
          <p:nvPr/>
        </p:nvSpPr>
        <p:spPr>
          <a:xfrm>
            <a:off x="7539693" y="2166107"/>
            <a:ext cx="754053" cy="1400677"/>
          </a:xfrm>
          <a:custGeom>
            <a:avLst/>
            <a:gdLst/>
            <a:ahLst/>
            <a:cxnLst/>
            <a:rect l="l" t="t" r="r" b="b"/>
            <a:pathLst>
              <a:path w="258" h="596" extrusionOk="0">
                <a:moveTo>
                  <a:pt x="0" y="3"/>
                </a:moveTo>
                <a:lnTo>
                  <a:pt x="10" y="0"/>
                </a:lnTo>
                <a:lnTo>
                  <a:pt x="258" y="591"/>
                </a:lnTo>
                <a:lnTo>
                  <a:pt x="249" y="596"/>
                </a:lnTo>
                <a:lnTo>
                  <a:pt x="0" y="3"/>
                </a:lnTo>
                <a:lnTo>
                  <a:pt x="0" y="3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g113318c771f_1_106"/>
          <p:cNvSpPr/>
          <p:nvPr/>
        </p:nvSpPr>
        <p:spPr>
          <a:xfrm>
            <a:off x="3775273" y="2004646"/>
            <a:ext cx="707076" cy="188238"/>
          </a:xfrm>
          <a:custGeom>
            <a:avLst/>
            <a:gdLst/>
            <a:ahLst/>
            <a:cxnLst/>
            <a:rect l="l" t="t" r="r" b="b"/>
            <a:pathLst>
              <a:path w="350" h="43" extrusionOk="0">
                <a:moveTo>
                  <a:pt x="0" y="10"/>
                </a:moveTo>
                <a:lnTo>
                  <a:pt x="0" y="0"/>
                </a:lnTo>
                <a:lnTo>
                  <a:pt x="350" y="33"/>
                </a:lnTo>
                <a:lnTo>
                  <a:pt x="350" y="43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8" name="Google Shape;418;g113318c771f_1_106"/>
          <p:cNvCxnSpPr>
            <a:stCxn id="419" idx="1"/>
            <a:endCxn id="420" idx="5"/>
          </p:cNvCxnSpPr>
          <p:nvPr/>
        </p:nvCxnSpPr>
        <p:spPr>
          <a:xfrm rot="10800000">
            <a:off x="6123434" y="2994499"/>
            <a:ext cx="1732200" cy="89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" name="Google Shape;421;g113318c771f_1_106"/>
          <p:cNvCxnSpPr>
            <a:endCxn id="422" idx="3"/>
          </p:cNvCxnSpPr>
          <p:nvPr/>
        </p:nvCxnSpPr>
        <p:spPr>
          <a:xfrm rot="10800000" flipH="1">
            <a:off x="4884841" y="2641190"/>
            <a:ext cx="3639300" cy="153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23" name="Google Shape;423;g113318c771f_1_106"/>
          <p:cNvGrpSpPr/>
          <p:nvPr/>
        </p:nvGrpSpPr>
        <p:grpSpPr>
          <a:xfrm>
            <a:off x="2597460" y="1337390"/>
            <a:ext cx="1177877" cy="1240434"/>
            <a:chOff x="616177" y="1838983"/>
            <a:chExt cx="553800" cy="558000"/>
          </a:xfrm>
        </p:grpSpPr>
        <p:sp>
          <p:nvSpPr>
            <p:cNvPr id="424" name="Google Shape;424;g113318c771f_1_106"/>
            <p:cNvSpPr/>
            <p:nvPr/>
          </p:nvSpPr>
          <p:spPr>
            <a:xfrm>
              <a:off x="616177" y="1838983"/>
              <a:ext cx="553800" cy="5580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5" name="Google Shape;425;g113318c771f_1_106"/>
            <p:cNvSpPr/>
            <p:nvPr/>
          </p:nvSpPr>
          <p:spPr>
            <a:xfrm>
              <a:off x="719177" y="1964663"/>
              <a:ext cx="350694" cy="292073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88" y="80"/>
                  </a:moveTo>
                  <a:cubicBezTo>
                    <a:pt x="164" y="80"/>
                    <a:pt x="164" y="80"/>
                    <a:pt x="164" y="80"/>
                  </a:cubicBezTo>
                  <a:cubicBezTo>
                    <a:pt x="163" y="80"/>
                    <a:pt x="161" y="81"/>
                    <a:pt x="161" y="82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5"/>
                    <a:pt x="150" y="64"/>
                    <a:pt x="148" y="64"/>
                  </a:cubicBezTo>
                  <a:cubicBezTo>
                    <a:pt x="147" y="64"/>
                    <a:pt x="145" y="65"/>
                    <a:pt x="144" y="6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49"/>
                    <a:pt x="126" y="48"/>
                    <a:pt x="124" y="48"/>
                  </a:cubicBezTo>
                  <a:cubicBezTo>
                    <a:pt x="123" y="48"/>
                    <a:pt x="121" y="49"/>
                    <a:pt x="120" y="51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1" y="0"/>
                    <a:pt x="89" y="1"/>
                    <a:pt x="88" y="3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62" y="40"/>
                    <a:pt x="61" y="40"/>
                  </a:cubicBezTo>
                  <a:cubicBezTo>
                    <a:pt x="59" y="40"/>
                    <a:pt x="57" y="41"/>
                    <a:pt x="56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7"/>
                    <a:pt x="38" y="56"/>
                    <a:pt x="37" y="56"/>
                  </a:cubicBezTo>
                  <a:cubicBezTo>
                    <a:pt x="35" y="56"/>
                    <a:pt x="33" y="57"/>
                    <a:pt x="33" y="58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4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0" y="80"/>
                    <a:pt x="31" y="79"/>
                    <a:pt x="32" y="78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1" y="95"/>
                    <a:pt x="42" y="96"/>
                    <a:pt x="44" y="96"/>
                  </a:cubicBezTo>
                  <a:cubicBezTo>
                    <a:pt x="46" y="96"/>
                    <a:pt x="47" y="95"/>
                    <a:pt x="48" y="93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10"/>
                    <a:pt x="66" y="112"/>
                    <a:pt x="68" y="112"/>
                  </a:cubicBezTo>
                  <a:cubicBezTo>
                    <a:pt x="70" y="112"/>
                    <a:pt x="72" y="111"/>
                    <a:pt x="72" y="10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8"/>
                    <a:pt x="98" y="160"/>
                    <a:pt x="100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2" y="160"/>
                    <a:pt x="104" y="159"/>
                    <a:pt x="104" y="157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18"/>
                    <a:pt x="130" y="120"/>
                    <a:pt x="132" y="120"/>
                  </a:cubicBezTo>
                  <a:cubicBezTo>
                    <a:pt x="134" y="120"/>
                    <a:pt x="135" y="119"/>
                    <a:pt x="136" y="117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2"/>
                    <a:pt x="154" y="104"/>
                    <a:pt x="156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0" y="88"/>
                    <a:pt x="192" y="86"/>
                    <a:pt x="192" y="84"/>
                  </a:cubicBezTo>
                  <a:cubicBezTo>
                    <a:pt x="192" y="82"/>
                    <a:pt x="190" y="80"/>
                    <a:pt x="188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6" name="Google Shape;426;g113318c771f_1_106"/>
          <p:cNvGrpSpPr/>
          <p:nvPr/>
        </p:nvGrpSpPr>
        <p:grpSpPr>
          <a:xfrm>
            <a:off x="7130667" y="1468746"/>
            <a:ext cx="692944" cy="724253"/>
            <a:chOff x="2747545" y="1898072"/>
            <a:chExt cx="325800" cy="325800"/>
          </a:xfrm>
        </p:grpSpPr>
        <p:sp>
          <p:nvSpPr>
            <p:cNvPr id="427" name="Google Shape;427;g113318c771f_1_106"/>
            <p:cNvSpPr/>
            <p:nvPr/>
          </p:nvSpPr>
          <p:spPr>
            <a:xfrm>
              <a:off x="2747545" y="1898072"/>
              <a:ext cx="325800" cy="3258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8" name="Google Shape;428;g113318c771f_1_106"/>
            <p:cNvSpPr/>
            <p:nvPr/>
          </p:nvSpPr>
          <p:spPr>
            <a:xfrm>
              <a:off x="2775448" y="1962410"/>
              <a:ext cx="269875" cy="202407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1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6" y="128"/>
                    <a:pt x="13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2" y="140"/>
                    <a:pt x="72" y="142"/>
                    <a:pt x="74" y="143"/>
                  </a:cubicBezTo>
                  <a:cubicBezTo>
                    <a:pt x="75" y="144"/>
                    <a:pt x="76" y="144"/>
                    <a:pt x="76" y="144"/>
                  </a:cubicBezTo>
                  <a:cubicBezTo>
                    <a:pt x="78" y="144"/>
                    <a:pt x="79" y="143"/>
                    <a:pt x="80" y="142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13" y="142"/>
                    <a:pt x="113" y="142"/>
                    <a:pt x="113" y="142"/>
                  </a:cubicBezTo>
                  <a:cubicBezTo>
                    <a:pt x="113" y="143"/>
                    <a:pt x="115" y="144"/>
                    <a:pt x="116" y="144"/>
                  </a:cubicBezTo>
                  <a:cubicBezTo>
                    <a:pt x="117" y="144"/>
                    <a:pt x="117" y="144"/>
                    <a:pt x="118" y="143"/>
                  </a:cubicBezTo>
                  <a:cubicBezTo>
                    <a:pt x="120" y="142"/>
                    <a:pt x="121" y="140"/>
                    <a:pt x="120" y="13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2"/>
                    <a:pt x="192" y="11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5"/>
                    <a:pt x="187" y="0"/>
                    <a:pt x="180" y="0"/>
                  </a:cubicBezTo>
                  <a:close/>
                  <a:moveTo>
                    <a:pt x="176" y="108"/>
                  </a:moveTo>
                  <a:cubicBezTo>
                    <a:pt x="176" y="110"/>
                    <a:pt x="174" y="112"/>
                    <a:pt x="172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8" y="112"/>
                    <a:pt x="16" y="110"/>
                    <a:pt x="16" y="10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16"/>
                    <a:pt x="176" y="18"/>
                    <a:pt x="176" y="20"/>
                  </a:cubicBezTo>
                  <a:lnTo>
                    <a:pt x="176" y="10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9" name="Google Shape;429;g113318c771f_1_106"/>
          <p:cNvSpPr/>
          <p:nvPr/>
        </p:nvSpPr>
        <p:spPr>
          <a:xfrm>
            <a:off x="5838770" y="4650646"/>
            <a:ext cx="1041000" cy="936000"/>
          </a:xfrm>
          <a:prstGeom prst="ellipse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g113318c771f_1_106"/>
          <p:cNvSpPr/>
          <p:nvPr/>
        </p:nvSpPr>
        <p:spPr>
          <a:xfrm>
            <a:off x="4447271" y="1236875"/>
            <a:ext cx="1963800" cy="20592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g113318c771f_1_106"/>
          <p:cNvSpPr/>
          <p:nvPr/>
        </p:nvSpPr>
        <p:spPr>
          <a:xfrm>
            <a:off x="7493091" y="3506802"/>
            <a:ext cx="2475600" cy="25941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g113318c771f_1_106"/>
          <p:cNvSpPr/>
          <p:nvPr/>
        </p:nvSpPr>
        <p:spPr>
          <a:xfrm>
            <a:off x="3352941" y="2577805"/>
            <a:ext cx="138828" cy="745397"/>
          </a:xfrm>
          <a:custGeom>
            <a:avLst/>
            <a:gdLst/>
            <a:ahLst/>
            <a:cxnLst/>
            <a:rect l="l" t="t" r="r" b="b"/>
            <a:pathLst>
              <a:path w="95" h="439" extrusionOk="0">
                <a:moveTo>
                  <a:pt x="0" y="0"/>
                </a:moveTo>
                <a:lnTo>
                  <a:pt x="10" y="0"/>
                </a:lnTo>
                <a:lnTo>
                  <a:pt x="95" y="437"/>
                </a:lnTo>
                <a:lnTo>
                  <a:pt x="85" y="43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g113318c771f_1_106"/>
          <p:cNvSpPr/>
          <p:nvPr/>
        </p:nvSpPr>
        <p:spPr>
          <a:xfrm>
            <a:off x="1768075" y="2873665"/>
            <a:ext cx="3246600" cy="32271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g113318c771f_1_106"/>
          <p:cNvSpPr/>
          <p:nvPr/>
        </p:nvSpPr>
        <p:spPr>
          <a:xfrm>
            <a:off x="8302406" y="1285577"/>
            <a:ext cx="1514100" cy="15882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g113318c771f_1_106"/>
          <p:cNvSpPr/>
          <p:nvPr/>
        </p:nvSpPr>
        <p:spPr>
          <a:xfrm>
            <a:off x="1426475" y="440625"/>
            <a:ext cx="9228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Organizacija Node Mikroservisa 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3" name="Google Shape;433;g113318c771f_1_106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13318c771f_1_106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13318c771f_1_106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13318c771f_1_106"/>
          <p:cNvSpPr txBox="1"/>
          <p:nvPr/>
        </p:nvSpPr>
        <p:spPr>
          <a:xfrm>
            <a:off x="4411345" y="2004695"/>
            <a:ext cx="2036445" cy="5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Gateway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13318c771f_1_106"/>
          <p:cNvSpPr txBox="1"/>
          <p:nvPr/>
        </p:nvSpPr>
        <p:spPr>
          <a:xfrm>
            <a:off x="8459407" y="1766242"/>
            <a:ext cx="117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113318c771f_1_106"/>
          <p:cNvSpPr txBox="1"/>
          <p:nvPr/>
        </p:nvSpPr>
        <p:spPr>
          <a:xfrm>
            <a:off x="1826895" y="4042410"/>
            <a:ext cx="3187700" cy="89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Centrala</a:t>
            </a:r>
            <a:endParaRPr sz="5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13318c771f_1_106"/>
          <p:cNvSpPr txBox="1"/>
          <p:nvPr/>
        </p:nvSpPr>
        <p:spPr>
          <a:xfrm>
            <a:off x="7539990" y="4420235"/>
            <a:ext cx="2324100" cy="7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Senzori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113318c771f_1_106"/>
          <p:cNvSpPr/>
          <p:nvPr/>
        </p:nvSpPr>
        <p:spPr>
          <a:xfrm>
            <a:off x="5986328" y="4794008"/>
            <a:ext cx="745883" cy="649278"/>
          </a:xfrm>
          <a:custGeom>
            <a:avLst/>
            <a:gdLst/>
            <a:ahLst/>
            <a:cxnLst/>
            <a:rect l="l" t="t" r="r" b="b"/>
            <a:pathLst>
              <a:path w="192" h="160" extrusionOk="0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1" name="Google Shape;441;g113318c771f_1_1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178950" y="440625"/>
            <a:ext cx="892200" cy="8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/>
          <p:nvPr/>
        </p:nvSpPr>
        <p:spPr>
          <a:xfrm>
            <a:off x="1083991" y="856610"/>
            <a:ext cx="9507000" cy="30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34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35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sistem se sastoji iz dve celine: platforme i engine-a(jezgra). Platforma predstavlja skup svih endpointa, servisnih metoda i operacionih funkcionalnosti koje omogućuju ispravan rad Zeebe logike i jednostavnu i transparentnu integraciju sa Camunda-om.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4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Microsoft YaHei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engine je samo jezgro platforme u kojoj se nalazi radna logika koja je zadužena za implementaciju svih pomenutih i opisanih funkcionalnosti sistema, kao i intergacija sa poznatim tehnologijama koje su integrisane u samo jezgro.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4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435"/>
              <a:buFont typeface="Microsoft YaHei"/>
              <a:buChar char="•"/>
            </a:pPr>
            <a:r>
              <a:rPr lang="zh-CN" sz="14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Gledano iz ugla programera, funkcionalnosti Zeebe jezga su transparentne i operacije koje pozivamo nad njima su sakrivene kroz gRPC komunikaciju klijenata i Zeebe engine-a. Iz ovog razloga rad sa Zeebe-jem je izuzetno jednostavan i intuitivan bez velike količine konfigurišućeg i set-up koda.</a:t>
            </a: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8" name="Google Shape;448;p26"/>
          <p:cNvSpPr/>
          <p:nvPr/>
        </p:nvSpPr>
        <p:spPr>
          <a:xfrm>
            <a:off x="1425575" y="381000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engine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9" name="Google Shape;449;p26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6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47202" y="3525900"/>
            <a:ext cx="8580601" cy="31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/>
        </p:nvSpPr>
        <p:spPr>
          <a:xfrm>
            <a:off x="1083991" y="1382800"/>
            <a:ext cx="9507000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Gateway(pristupni) servis prestavlja jedinstvenu i jedinu tačku pristupa Zeebe engine-y.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bavlja funkciju prosleđivanje klijentskih zahteva i naredbi brokerima.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Gateway komunicira sa klijentskim programima bez uspostavljanja sesije i stanja (stateless i sessionless) i on se isto može automatski replicirati od strane Zeebe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Gateway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0" name="Google Shape;460;p27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32425" y="3196700"/>
            <a:ext cx="5161999" cy="26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53150" y="3196700"/>
            <a:ext cx="4901706" cy="2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3871595" y="2210435"/>
            <a:ext cx="7015480" cy="22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 i="0" u="none" strike="noStrike" cap="none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Uvod -  Mikroservisi</a:t>
            </a:r>
            <a:endParaRPr sz="7200" b="1" i="0" u="none" strike="noStrike" cap="none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" name="Google Shape;75;p3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 b="0" i="0" u="none" strike="noStrike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13800" b="0" i="0" u="none" strike="noStrike" cap="none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"/>
          <p:cNvSpPr txBox="1"/>
          <p:nvPr/>
        </p:nvSpPr>
        <p:spPr>
          <a:xfrm>
            <a:off x="1083966" y="948870"/>
            <a:ext cx="9507000" cy="24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cluster je sačinjen od više b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rokera koji su povezani u logičku strukturu prstena. Brokeri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pamte i čuvaju stanje aktivnih instanci svih radnih tokova na platformi.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Brokeri se često particionišu zbog obezbeđivanja horizontalne skalabilnosti i repliciraju sa ciljem povećanja otpornosti na greške.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Brokeri oformljavaju peer-to-peer mrežu u kojoj ne postoji jedna tačka otkaza.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sistem može funkcionisati na jednom, ali najčešće se u praksi i industriji sastoji od desetak brokera.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Nikakav vid biznis logike ne izvršava na brokerima!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cluster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2" name="Google Shape;472;p28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8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25575" y="3403525"/>
            <a:ext cx="3595122" cy="3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65529" y="3076425"/>
            <a:ext cx="5413997" cy="34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/>
          <p:nvPr/>
        </p:nvSpPr>
        <p:spPr>
          <a:xfrm>
            <a:off x="1083966" y="1123675"/>
            <a:ext cx="9507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 nego što lider neke particije novi podatak(record) može upisati i procesirati, on se mora replicirati na kvorum(većinu) pratioca, ta procedura se zove commit(komit).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Komitovanje osigurava da se neki record upamti prajno u sistem, i da je dostupan čak i usled totalnog otkaza podataka na nekom brokeru. Tačnu implementaciju komitovanja novih podataka definiše splav protokol.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 Zeebe sistemu, podaci se perzistiraju i organizovani su u vidu particija, koje su konceptualno identične particijama Apache Kafka sistema.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Commit podataka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4" name="Google Shape;484;p29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9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9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69800" y="3454125"/>
            <a:ext cx="5691350" cy="28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07750" y="3411950"/>
            <a:ext cx="4486900" cy="11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"/>
          <p:cNvSpPr/>
          <p:nvPr/>
        </p:nvSpPr>
        <p:spPr>
          <a:xfrm>
            <a:off x="4078605" y="2477770"/>
            <a:ext cx="701548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</a:t>
            </a:r>
            <a:endParaRPr sz="72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5" name="Google Shape;495;p30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13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/>
        </p:nvSpPr>
        <p:spPr>
          <a:xfrm>
            <a:off x="1083991" y="1382800"/>
            <a:ext cx="95070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Alat za monitoring, statistiku, vizualizaciju podataka, analizu i rešavanje problema Camunda-Zeebe platforme na koju je povezan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Pruža 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web UI koji intuitivno i lako nudi  nadzor kao i ispravljanje grešaka koje se mogu desiti na Zeebe mreži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Arial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Diže se kao docker container na portu 8080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•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</a:t>
            </a: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ruža mogućnosti: 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Pregleda podataka o svim završenim instancama postavljenih radnih tokova na Camunda-i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Detaljni uvid u stanje svih trenutno aktivnih instanci radnih tokova.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Promena vrednosti varijabli i samo ažuriranje modela radnog toka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25755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535"/>
              <a:buFont typeface="Microsoft YaHei"/>
              <a:buChar char="○"/>
            </a:pPr>
            <a:r>
              <a:rPr lang="zh-CN" sz="15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Otklanjanje i inspekcije detalja o svim instancama incidenata</a:t>
            </a:r>
            <a:endParaRPr sz="15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 alat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3" name="Google Shape;503;p31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1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1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3318c771f_0_214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 UI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2" name="Google Shape;512;g113318c771f_0_214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13318c771f_0_214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113318c771f_0_214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113318c771f_0_2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32326" y="1070775"/>
            <a:ext cx="9629451" cy="50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3318c771f_0_192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Dashboard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2" name="Google Shape;522;g113318c771f_0_192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13318c771f_0_192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113318c771f_0_192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113318c771f_0_19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64375" y="1109257"/>
            <a:ext cx="8628326" cy="42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3318c771f_0_167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Inspekcija instance radnog toga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2" name="Google Shape;532;g113318c771f_0_167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13318c771f_0_167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113318c771f_0_167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113318c771f_0_1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9100" y="1060675"/>
            <a:ext cx="6471151" cy="36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13318c771f_0_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47626" y="2580940"/>
            <a:ext cx="4746948" cy="4082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Inspekcija incidenta radnog toka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3" name="Google Shape;543;p3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3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79025" y="1211475"/>
            <a:ext cx="8952525" cy="44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/>
          <p:nvPr/>
        </p:nvSpPr>
        <p:spPr>
          <a:xfrm>
            <a:off x="4060825" y="2320925"/>
            <a:ext cx="7015480" cy="22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Tehnologije na primeru</a:t>
            </a:r>
            <a:endParaRPr sz="72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34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sz="13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3318c771f_1_137"/>
          <p:cNvSpPr txBox="1"/>
          <p:nvPr/>
        </p:nvSpPr>
        <p:spPr>
          <a:xfrm>
            <a:off x="1083975" y="1002300"/>
            <a:ext cx="91785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eHouse je aplikacija koja služi za kontrolu, nadzor i upravljanje sistema “pametne” kuće, i bazira se na međusobnoj komunikaciji različitih kućnih uređaja i njihovih senzora.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Domen aplikacije koja ilustruje prestavljeni stek tehnologija je Internet-of-Things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Razlozi za izbor ovog domena: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○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IoT aplikacije su vrlo često projektovane kao reaktivne mikroservisne mreže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○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Tema je aktuelna i vrlo primenljiva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○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Na ovom primeru je pokazano koliko je jednostavno dodavanje novih servisa, funkcionalnosti i zahteva u sistem izgradjen Zeebe-em i Camundom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0" name="Google Shape;560;g113318c771f_1_137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eHouse aplikacija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1" name="Google Shape;561;g113318c771f_1_137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113318c771f_1_137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13318c771f_1_137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g113318c771f_1_1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262475" y="195250"/>
            <a:ext cx="1856700" cy="18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4"/>
          <p:cNvCxnSpPr/>
          <p:nvPr/>
        </p:nvCxnSpPr>
        <p:spPr>
          <a:xfrm rot="10800000">
            <a:off x="8139829" y="4447291"/>
            <a:ext cx="647500" cy="0"/>
          </a:xfrm>
          <a:prstGeom prst="straightConnector1">
            <a:avLst/>
          </a:prstGeom>
          <a:noFill/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4"/>
          <p:cNvCxnSpPr/>
          <p:nvPr/>
        </p:nvCxnSpPr>
        <p:spPr>
          <a:xfrm>
            <a:off x="6487331" y="5741644"/>
            <a:ext cx="1366321" cy="0"/>
          </a:xfrm>
          <a:prstGeom prst="straightConnector1">
            <a:avLst/>
          </a:prstGeom>
          <a:noFill/>
          <a:ln w="12700" cap="flat" cmpd="sng">
            <a:solidFill>
              <a:srgbClr val="21AAE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83;p4"/>
          <p:cNvCxnSpPr/>
          <p:nvPr/>
        </p:nvCxnSpPr>
        <p:spPr>
          <a:xfrm rot="10800000">
            <a:off x="3445834" y="4466052"/>
            <a:ext cx="647500" cy="0"/>
          </a:xfrm>
          <a:prstGeom prst="straightConnector1">
            <a:avLst/>
          </a:prstGeom>
          <a:noFill/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4"/>
          <p:cNvCxnSpPr/>
          <p:nvPr/>
        </p:nvCxnSpPr>
        <p:spPr>
          <a:xfrm rot="10800000">
            <a:off x="3445836" y="3014001"/>
            <a:ext cx="647500" cy="0"/>
          </a:xfrm>
          <a:prstGeom prst="straightConnector1">
            <a:avLst/>
          </a:prstGeom>
          <a:noFill/>
          <a:ln w="12700" cap="flat" cmpd="sng">
            <a:solidFill>
              <a:srgbClr val="21AAE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4"/>
          <p:cNvGrpSpPr/>
          <p:nvPr/>
        </p:nvGrpSpPr>
        <p:grpSpPr>
          <a:xfrm>
            <a:off x="4668933" y="1390324"/>
            <a:ext cx="1101992" cy="278183"/>
            <a:chOff x="4470269" y="1661160"/>
            <a:chExt cx="1290451" cy="262890"/>
          </a:xfrm>
        </p:grpSpPr>
        <p:cxnSp>
          <p:nvCxnSpPr>
            <p:cNvPr id="86" name="Google Shape;86;p4"/>
            <p:cNvCxnSpPr/>
            <p:nvPr/>
          </p:nvCxnSpPr>
          <p:spPr>
            <a:xfrm rot="10800000">
              <a:off x="5410200" y="1661160"/>
              <a:ext cx="350520" cy="262890"/>
            </a:xfrm>
            <a:prstGeom prst="straightConnector1">
              <a:avLst/>
            </a:prstGeom>
            <a:noFill/>
            <a:ln w="12700" cap="flat" cmpd="sng">
              <a:solidFill>
                <a:srgbClr val="3B383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4"/>
            <p:cNvCxnSpPr/>
            <p:nvPr/>
          </p:nvCxnSpPr>
          <p:spPr>
            <a:xfrm rot="10800000">
              <a:off x="4470269" y="1663541"/>
              <a:ext cx="942312" cy="0"/>
            </a:xfrm>
            <a:prstGeom prst="straightConnector1">
              <a:avLst/>
            </a:prstGeom>
            <a:noFill/>
            <a:ln w="12700" cap="flat" cmpd="sng">
              <a:solidFill>
                <a:srgbClr val="3B383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8" name="Google Shape;88;p4"/>
          <p:cNvGrpSpPr/>
          <p:nvPr/>
        </p:nvGrpSpPr>
        <p:grpSpPr>
          <a:xfrm>
            <a:off x="6882787" y="2456298"/>
            <a:ext cx="1273795" cy="1112727"/>
            <a:chOff x="6842760" y="2637270"/>
            <a:chExt cx="1203960" cy="1051560"/>
          </a:xfrm>
        </p:grpSpPr>
        <p:sp>
          <p:nvSpPr>
            <p:cNvPr id="89" name="Google Shape;89;p4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7024016" y="2808897"/>
              <a:ext cx="956697" cy="706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02</a:t>
              </a:r>
              <a:endParaRPr sz="426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5489492" y="1654006"/>
            <a:ext cx="1274445" cy="1112729"/>
            <a:chOff x="5525852" y="1879080"/>
            <a:chExt cx="1204574" cy="1051560"/>
          </a:xfrm>
        </p:grpSpPr>
        <p:sp>
          <p:nvSpPr>
            <p:cNvPr id="92" name="Google Shape;92;p4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5686702" y="1989497"/>
              <a:ext cx="1043724" cy="7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01</a:t>
              </a:r>
              <a:endParaRPr sz="426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6866036" y="3890927"/>
            <a:ext cx="1273795" cy="1112729"/>
            <a:chOff x="6842760" y="4008870"/>
            <a:chExt cx="1203960" cy="1051560"/>
          </a:xfrm>
        </p:grpSpPr>
        <p:sp>
          <p:nvSpPr>
            <p:cNvPr id="95" name="Google Shape;95;p4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" name="Google Shape;96;p4"/>
            <p:cNvSpPr txBox="1"/>
            <p:nvPr/>
          </p:nvSpPr>
          <p:spPr>
            <a:xfrm>
              <a:off x="6981635" y="4119152"/>
              <a:ext cx="926210" cy="70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03</a:t>
              </a:r>
              <a:endParaRPr sz="426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4093333" y="3907684"/>
            <a:ext cx="1310005" cy="1112729"/>
            <a:chOff x="4206240" y="4008870"/>
            <a:chExt cx="1238185" cy="1051560"/>
          </a:xfrm>
        </p:grpSpPr>
        <p:sp>
          <p:nvSpPr>
            <p:cNvPr id="98" name="Google Shape;98;p4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99;p4"/>
            <p:cNvSpPr txBox="1"/>
            <p:nvPr/>
          </p:nvSpPr>
          <p:spPr>
            <a:xfrm>
              <a:off x="4397700" y="4119287"/>
              <a:ext cx="1046725" cy="706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05</a:t>
              </a:r>
              <a:endParaRPr sz="426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0" name="Google Shape;100;p4"/>
          <p:cNvGrpSpPr/>
          <p:nvPr/>
        </p:nvGrpSpPr>
        <p:grpSpPr>
          <a:xfrm>
            <a:off x="4093333" y="2456298"/>
            <a:ext cx="1273810" cy="1112727"/>
            <a:chOff x="4206240" y="2637270"/>
            <a:chExt cx="1203974" cy="1051560"/>
          </a:xfrm>
        </p:grpSpPr>
        <p:sp>
          <p:nvSpPr>
            <p:cNvPr id="101" name="Google Shape;101;p4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4387496" y="2808897"/>
              <a:ext cx="1022718" cy="706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06</a:t>
              </a:r>
              <a:endParaRPr sz="4265" b="0" i="0" u="none" strike="noStrike" cap="none" baseline="-25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5489492" y="4638033"/>
            <a:ext cx="1273810" cy="1112727"/>
            <a:chOff x="5525852" y="4683240"/>
            <a:chExt cx="1203974" cy="1051560"/>
          </a:xfrm>
        </p:grpSpPr>
        <p:sp>
          <p:nvSpPr>
            <p:cNvPr id="104" name="Google Shape;104;p4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4"/>
            <p:cNvSpPr txBox="1"/>
            <p:nvPr/>
          </p:nvSpPr>
          <p:spPr>
            <a:xfrm>
              <a:off x="5693304" y="4854867"/>
              <a:ext cx="1036522" cy="706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4265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04</a:t>
              </a:r>
              <a:endParaRPr sz="4265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6" name="Google Shape;106;p4"/>
          <p:cNvSpPr/>
          <p:nvPr/>
        </p:nvSpPr>
        <p:spPr>
          <a:xfrm>
            <a:off x="2407920" y="1314450"/>
            <a:ext cx="2219325" cy="108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Servisi su mali, sitno granulirani i imaju jednu funkciju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579880" y="2578100"/>
            <a:ext cx="1992630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Lakši build i deployment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43940" y="4079875"/>
            <a:ext cx="2414270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Velika podrška za intenzivni CICD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241030" y="1951990"/>
            <a:ext cx="3209290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Automatizacija prilikom razvoja, testiranja i isporuke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8117205" y="4117340"/>
            <a:ext cx="3808095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Jezički nezavisni; dogovaraju format kodiranja podataka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7415530" y="5378450"/>
            <a:ext cx="3470275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25" tIns="48350" rIns="96725" bIns="483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Elastičan, otporan na greške, kompozitni, minimalistički</a:t>
            </a:r>
            <a:endParaRPr sz="1600" b="1" i="0" u="none" strike="noStrike" cap="none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2" name="Google Shape;112;p4"/>
          <p:cNvGrpSpPr/>
          <p:nvPr/>
        </p:nvGrpSpPr>
        <p:grpSpPr>
          <a:xfrm flipH="1">
            <a:off x="7868681" y="2192836"/>
            <a:ext cx="935395" cy="278183"/>
            <a:chOff x="4255294" y="1661160"/>
            <a:chExt cx="1505426" cy="262890"/>
          </a:xfrm>
        </p:grpSpPr>
        <p:cxnSp>
          <p:nvCxnSpPr>
            <p:cNvPr id="113" name="Google Shape;113;p4"/>
            <p:cNvCxnSpPr/>
            <p:nvPr/>
          </p:nvCxnSpPr>
          <p:spPr>
            <a:xfrm rot="10800000">
              <a:off x="5410200" y="1661160"/>
              <a:ext cx="350520" cy="262890"/>
            </a:xfrm>
            <a:prstGeom prst="straightConnector1">
              <a:avLst/>
            </a:prstGeom>
            <a:noFill/>
            <a:ln w="12700" cap="flat" cmpd="sng">
              <a:solidFill>
                <a:srgbClr val="21AA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4"/>
            <p:cNvCxnSpPr/>
            <p:nvPr/>
          </p:nvCxnSpPr>
          <p:spPr>
            <a:xfrm rot="10800000">
              <a:off x="4255294" y="1663541"/>
              <a:ext cx="1157287" cy="0"/>
            </a:xfrm>
            <a:prstGeom prst="straightConnector1">
              <a:avLst/>
            </a:prstGeom>
            <a:noFill/>
            <a:ln w="12700" cap="flat" cmpd="sng">
              <a:solidFill>
                <a:srgbClr val="21AAE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5" name="Google Shape;115;p4"/>
          <p:cNvSpPr/>
          <p:nvPr/>
        </p:nvSpPr>
        <p:spPr>
          <a:xfrm>
            <a:off x="5128260" y="2867025"/>
            <a:ext cx="1996440" cy="168529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3B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35" b="0" i="0" u="none" strike="noStrike" cap="none">
              <a:solidFill>
                <a:srgbClr val="3B38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425575" y="386715"/>
            <a:ext cx="609409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Mikroservisi</a:t>
            </a:r>
            <a:endParaRPr sz="3200" b="1" i="0" u="none" strike="noStrike" cap="none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4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402580" y="3233420"/>
            <a:ext cx="1447800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Principi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4"/>
          <p:cNvGrpSpPr/>
          <p:nvPr/>
        </p:nvGrpSpPr>
        <p:grpSpPr>
          <a:xfrm>
            <a:off x="5803900" y="3785235"/>
            <a:ext cx="645795" cy="578485"/>
            <a:chOff x="2900363" y="5486400"/>
            <a:chExt cx="438150" cy="404813"/>
          </a:xfrm>
        </p:grpSpPr>
        <p:sp>
          <p:nvSpPr>
            <p:cNvPr id="122" name="Google Shape;122;p4"/>
            <p:cNvSpPr/>
            <p:nvPr/>
          </p:nvSpPr>
          <p:spPr>
            <a:xfrm>
              <a:off x="3151188" y="5486400"/>
              <a:ext cx="187325" cy="195263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900363" y="5572125"/>
              <a:ext cx="317500" cy="319088"/>
            </a:xfrm>
            <a:custGeom>
              <a:avLst/>
              <a:gdLst/>
              <a:ahLst/>
              <a:cxnLst/>
              <a:rect l="l" t="t" r="r" b="b"/>
              <a:pathLst>
                <a:path w="414" h="415" extrusionOk="0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75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3318c771f_0_228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Arhitektura aplikacije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1" name="Google Shape;571;g113318c771f_0_228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113318c771f_0_228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113318c771f_0_228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g113318c771f_0_2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269377" y="1138877"/>
            <a:ext cx="1000500" cy="53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13318c771f_0_2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4775" y="1138865"/>
            <a:ext cx="751522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53"/>
          <p:cNvGrpSpPr/>
          <p:nvPr/>
        </p:nvGrpSpPr>
        <p:grpSpPr>
          <a:xfrm>
            <a:off x="4690855" y="1913478"/>
            <a:ext cx="2813968" cy="4568552"/>
            <a:chOff x="3328227" y="1588511"/>
            <a:chExt cx="2110476" cy="3426414"/>
          </a:xfrm>
        </p:grpSpPr>
        <p:grpSp>
          <p:nvGrpSpPr>
            <p:cNvPr id="582" name="Google Shape;582;p53"/>
            <p:cNvGrpSpPr/>
            <p:nvPr/>
          </p:nvGrpSpPr>
          <p:grpSpPr>
            <a:xfrm>
              <a:off x="3911481" y="4182943"/>
              <a:ext cx="967706" cy="831982"/>
              <a:chOff x="4350532" y="1811995"/>
              <a:chExt cx="3661868" cy="3148281"/>
            </a:xfrm>
          </p:grpSpPr>
          <p:sp>
            <p:nvSpPr>
              <p:cNvPr id="583" name="Google Shape;583;p53"/>
              <p:cNvSpPr/>
              <p:nvPr/>
            </p:nvSpPr>
            <p:spPr>
              <a:xfrm>
                <a:off x="4539997" y="3410609"/>
                <a:ext cx="3282939" cy="162892"/>
              </a:xfrm>
              <a:custGeom>
                <a:avLst/>
                <a:gdLst/>
                <a:ahLst/>
                <a:cxnLst/>
                <a:rect l="l" t="t" r="r" b="b"/>
                <a:pathLst>
                  <a:path w="3282939" h="145976" extrusionOk="0">
                    <a:moveTo>
                      <a:pt x="3282939" y="0"/>
                    </a:moveTo>
                    <a:cubicBezTo>
                      <a:pt x="3192270" y="39034"/>
                      <a:pt x="3202013" y="103156"/>
                      <a:pt x="3202017" y="103183"/>
                    </a:cubicBezTo>
                    <a:cubicBezTo>
                      <a:pt x="3202746" y="119931"/>
                      <a:pt x="3208611" y="134207"/>
                      <a:pt x="3217148" y="145976"/>
                    </a:cubicBezTo>
                    <a:lnTo>
                      <a:pt x="15867" y="144596"/>
                    </a:lnTo>
                    <a:lnTo>
                      <a:pt x="0" y="145014"/>
                    </a:lnTo>
                    <a:lnTo>
                      <a:pt x="3272779" y="7967"/>
                    </a:lnTo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84" name="Google Shape;584;p53"/>
              <p:cNvSpPr/>
              <p:nvPr/>
            </p:nvSpPr>
            <p:spPr>
              <a:xfrm>
                <a:off x="4548266" y="3630966"/>
                <a:ext cx="3266400" cy="534674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76" extrusionOk="0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85" name="Google Shape;585;p53"/>
              <p:cNvSpPr/>
              <p:nvPr/>
            </p:nvSpPr>
            <p:spPr>
              <a:xfrm>
                <a:off x="4527833" y="3574415"/>
                <a:ext cx="3266400" cy="524514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76" extrusionOk="0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586" name="Google Shape;586;p53"/>
              <p:cNvSpPr/>
              <p:nvPr/>
            </p:nvSpPr>
            <p:spPr>
              <a:xfrm rot="1283126">
                <a:off x="4475511" y="3459588"/>
                <a:ext cx="3292758" cy="452993"/>
              </a:xfrm>
              <a:custGeom>
                <a:avLst/>
                <a:gdLst/>
                <a:ahLst/>
                <a:cxnLst/>
                <a:rect l="l" t="t" r="r" b="b"/>
                <a:pathLst>
                  <a:path w="6236541" h="237842" extrusionOk="0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587" name="Google Shape;587;p53"/>
              <p:cNvGrpSpPr/>
              <p:nvPr/>
            </p:nvGrpSpPr>
            <p:grpSpPr>
              <a:xfrm>
                <a:off x="4350532" y="1811995"/>
                <a:ext cx="3661868" cy="598986"/>
                <a:chOff x="4350532" y="2259168"/>
                <a:chExt cx="3661868" cy="598986"/>
              </a:xfrm>
            </p:grpSpPr>
            <p:sp>
              <p:nvSpPr>
                <p:cNvPr id="588" name="Google Shape;588;p53"/>
                <p:cNvSpPr/>
                <p:nvPr/>
              </p:nvSpPr>
              <p:spPr>
                <a:xfrm>
                  <a:off x="4466938" y="2451774"/>
                  <a:ext cx="3396347" cy="40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291" extrusionOk="0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589" name="Google Shape;589;p53"/>
                <p:cNvSpPr/>
                <p:nvPr/>
              </p:nvSpPr>
              <p:spPr>
                <a:xfrm>
                  <a:off x="4376932" y="2259168"/>
                  <a:ext cx="3570004" cy="23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" h="171" extrusionOk="0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590" name="Google Shape;590;p53"/>
                <p:cNvSpPr/>
                <p:nvPr/>
              </p:nvSpPr>
              <p:spPr>
                <a:xfrm>
                  <a:off x="4350532" y="2274408"/>
                  <a:ext cx="3661868" cy="261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6541" h="237842" extrusionOk="0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grpSp>
            <p:nvGrpSpPr>
              <p:cNvPr id="591" name="Google Shape;591;p53"/>
              <p:cNvGrpSpPr/>
              <p:nvPr/>
            </p:nvGrpSpPr>
            <p:grpSpPr>
              <a:xfrm>
                <a:off x="4513666" y="2227337"/>
                <a:ext cx="3282939" cy="420942"/>
                <a:chOff x="4513666" y="2663598"/>
                <a:chExt cx="3282939" cy="420942"/>
              </a:xfrm>
            </p:grpSpPr>
            <p:sp>
              <p:nvSpPr>
                <p:cNvPr id="592" name="Google Shape;592;p53"/>
                <p:cNvSpPr/>
                <p:nvPr/>
              </p:nvSpPr>
              <p:spPr>
                <a:xfrm>
                  <a:off x="4513666" y="2710466"/>
                  <a:ext cx="3282939" cy="3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3" h="244" extrusionOk="0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593" name="Google Shape;593;p53"/>
                <p:cNvSpPr/>
                <p:nvPr/>
              </p:nvSpPr>
              <p:spPr>
                <a:xfrm rot="-251008">
                  <a:off x="4628996" y="2777337"/>
                  <a:ext cx="3125312" cy="19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6541" h="237842" extrusionOk="0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grpSp>
            <p:nvGrpSpPr>
              <p:cNvPr id="594" name="Google Shape;594;p53"/>
              <p:cNvGrpSpPr/>
              <p:nvPr/>
            </p:nvGrpSpPr>
            <p:grpSpPr>
              <a:xfrm>
                <a:off x="4513666" y="2610828"/>
                <a:ext cx="3282939" cy="420942"/>
                <a:chOff x="4513666" y="2663598"/>
                <a:chExt cx="3282939" cy="420942"/>
              </a:xfrm>
            </p:grpSpPr>
            <p:sp>
              <p:nvSpPr>
                <p:cNvPr id="595" name="Google Shape;595;p53"/>
                <p:cNvSpPr/>
                <p:nvPr/>
              </p:nvSpPr>
              <p:spPr>
                <a:xfrm>
                  <a:off x="4513666" y="2710466"/>
                  <a:ext cx="3282939" cy="3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3" h="244" extrusionOk="0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596" name="Google Shape;596;p53"/>
                <p:cNvSpPr/>
                <p:nvPr/>
              </p:nvSpPr>
              <p:spPr>
                <a:xfrm rot="-251008">
                  <a:off x="4628996" y="2777337"/>
                  <a:ext cx="3125312" cy="19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6541" h="237842" extrusionOk="0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sp>
            <p:nvSpPr>
              <p:cNvPr id="597" name="Google Shape;597;p53"/>
              <p:cNvSpPr/>
              <p:nvPr/>
            </p:nvSpPr>
            <p:spPr>
              <a:xfrm>
                <a:off x="4438212" y="2463286"/>
                <a:ext cx="3464274" cy="339044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43" extrusionOk="0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598" name="Google Shape;598;p53"/>
              <p:cNvGrpSpPr/>
              <p:nvPr/>
            </p:nvGrpSpPr>
            <p:grpSpPr>
              <a:xfrm>
                <a:off x="4513666" y="2994429"/>
                <a:ext cx="3282939" cy="420942"/>
                <a:chOff x="4513666" y="2663598"/>
                <a:chExt cx="3282939" cy="420942"/>
              </a:xfrm>
            </p:grpSpPr>
            <p:sp>
              <p:nvSpPr>
                <p:cNvPr id="599" name="Google Shape;599;p53"/>
                <p:cNvSpPr/>
                <p:nvPr/>
              </p:nvSpPr>
              <p:spPr>
                <a:xfrm>
                  <a:off x="4513666" y="2710466"/>
                  <a:ext cx="3282939" cy="3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3" h="244" extrusionOk="0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  <p:sp>
              <p:nvSpPr>
                <p:cNvPr id="600" name="Google Shape;600;p53"/>
                <p:cNvSpPr/>
                <p:nvPr/>
              </p:nvSpPr>
              <p:spPr>
                <a:xfrm rot="-251008">
                  <a:off x="4628996" y="2777337"/>
                  <a:ext cx="3125312" cy="19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6541" h="237842" extrusionOk="0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B3838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sp>
            <p:nvSpPr>
              <p:cNvPr id="601" name="Google Shape;601;p53"/>
              <p:cNvSpPr/>
              <p:nvPr/>
            </p:nvSpPr>
            <p:spPr>
              <a:xfrm>
                <a:off x="4438212" y="3230378"/>
                <a:ext cx="3464274" cy="339044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43" extrusionOk="0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2" name="Google Shape;602;p53"/>
              <p:cNvSpPr/>
              <p:nvPr/>
            </p:nvSpPr>
            <p:spPr>
              <a:xfrm>
                <a:off x="4438212" y="2846777"/>
                <a:ext cx="3464274" cy="339044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243" extrusionOk="0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3" name="Google Shape;603;p53"/>
              <p:cNvSpPr/>
              <p:nvPr/>
            </p:nvSpPr>
            <p:spPr>
              <a:xfrm rot="1313089">
                <a:off x="4499716" y="3552379"/>
                <a:ext cx="3266400" cy="829006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376" extrusionOk="0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4" name="Google Shape;604;p53"/>
              <p:cNvSpPr/>
              <p:nvPr/>
            </p:nvSpPr>
            <p:spPr>
              <a:xfrm>
                <a:off x="4968446" y="4105279"/>
                <a:ext cx="2382168" cy="329003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236" extrusionOk="0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B3838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605" name="Google Shape;605;p53"/>
            <p:cNvSpPr/>
            <p:nvPr/>
          </p:nvSpPr>
          <p:spPr>
            <a:xfrm>
              <a:off x="5242163" y="2727536"/>
              <a:ext cx="196540" cy="19654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4374055" y="3402631"/>
              <a:ext cx="20250" cy="643220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4381202" y="4033940"/>
              <a:ext cx="298979" cy="32161"/>
            </a:xfrm>
            <a:custGeom>
              <a:avLst/>
              <a:gdLst/>
              <a:ahLst/>
              <a:cxnLst/>
              <a:rect l="l" t="t" r="r" b="b"/>
              <a:pathLst>
                <a:path w="251" h="27" extrusionOk="0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4159649" y="3755211"/>
              <a:ext cx="226318" cy="297787"/>
            </a:xfrm>
            <a:custGeom>
              <a:avLst/>
              <a:gdLst/>
              <a:ahLst/>
              <a:cxnLst/>
              <a:rect l="l" t="t" r="r" b="b"/>
              <a:pathLst>
                <a:path w="190" h="250" extrusionOk="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4369291" y="3788563"/>
              <a:ext cx="334713" cy="264435"/>
            </a:xfrm>
            <a:custGeom>
              <a:avLst/>
              <a:gdLst/>
              <a:ahLst/>
              <a:cxnLst/>
              <a:rect l="l" t="t" r="r" b="b"/>
              <a:pathLst>
                <a:path w="281" h="222" extrusionOk="0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3914272" y="4039895"/>
              <a:ext cx="465739" cy="30970"/>
            </a:xfrm>
            <a:custGeom>
              <a:avLst/>
              <a:gdLst/>
              <a:ahLst/>
              <a:cxnLst/>
              <a:rect l="l" t="t" r="r" b="b"/>
              <a:pathLst>
                <a:path w="391" h="26" extrusionOk="0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3809451" y="3712330"/>
              <a:ext cx="114350" cy="352580"/>
            </a:xfrm>
            <a:custGeom>
              <a:avLst/>
              <a:gdLst/>
              <a:ahLst/>
              <a:cxnLst/>
              <a:rect l="l" t="t" r="r" b="b"/>
              <a:pathLst>
                <a:path w="96" h="296" extrusionOk="0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3903552" y="3758784"/>
              <a:ext cx="269200" cy="303743"/>
            </a:xfrm>
            <a:custGeom>
              <a:avLst/>
              <a:gdLst/>
              <a:ahLst/>
              <a:cxnLst/>
              <a:rect l="l" t="t" r="r" b="b"/>
              <a:pathLst>
                <a:path w="226" h="255" extrusionOk="0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3811833" y="3703991"/>
              <a:ext cx="358536" cy="63131"/>
            </a:xfrm>
            <a:custGeom>
              <a:avLst/>
              <a:gdLst/>
              <a:ahLst/>
              <a:cxnLst/>
              <a:rect l="l" t="t" r="r" b="b"/>
              <a:pathLst>
                <a:path w="301" h="53" extrusionOk="0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4158458" y="3402631"/>
              <a:ext cx="234657" cy="357345"/>
            </a:xfrm>
            <a:custGeom>
              <a:avLst/>
              <a:gdLst/>
              <a:ahLst/>
              <a:cxnLst/>
              <a:rect l="l" t="t" r="r" b="b"/>
              <a:pathLst>
                <a:path w="197" h="300" extrusionOk="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4690902" y="3595597"/>
              <a:ext cx="269200" cy="207260"/>
            </a:xfrm>
            <a:custGeom>
              <a:avLst/>
              <a:gdLst/>
              <a:ahLst/>
              <a:cxnLst/>
              <a:rect l="l" t="t" r="r" b="b"/>
              <a:pathLst>
                <a:path w="226" h="174" extrusionOk="0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4674226" y="3798092"/>
              <a:ext cx="30970" cy="254906"/>
            </a:xfrm>
            <a:custGeom>
              <a:avLst/>
              <a:gdLst/>
              <a:ahLst/>
              <a:cxnLst/>
              <a:rect l="l" t="t" r="r" b="b"/>
              <a:pathLst>
                <a:path w="26" h="214" extrusionOk="0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4170369" y="3739726"/>
              <a:ext cx="524105" cy="70278"/>
            </a:xfrm>
            <a:custGeom>
              <a:avLst/>
              <a:gdLst/>
              <a:ahLst/>
              <a:cxnLst/>
              <a:rect l="l" t="t" r="r" b="b"/>
              <a:pathLst>
                <a:path w="440" h="59" extrusionOk="0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4680181" y="3445512"/>
              <a:ext cx="25014" cy="351389"/>
            </a:xfrm>
            <a:custGeom>
              <a:avLst/>
              <a:gdLst/>
              <a:ahLst/>
              <a:cxnLst/>
              <a:rect l="l" t="t" r="r" b="b"/>
              <a:pathLst>
                <a:path w="21" h="295" extrusionOk="0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4688519" y="3777843"/>
              <a:ext cx="216789" cy="234657"/>
            </a:xfrm>
            <a:custGeom>
              <a:avLst/>
              <a:gdLst/>
              <a:ahLst/>
              <a:cxnLst/>
              <a:rect l="l" t="t" r="r" b="b"/>
              <a:pathLst>
                <a:path w="130" h="141" extrusionOk="0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4683755" y="3998205"/>
              <a:ext cx="216789" cy="71469"/>
            </a:xfrm>
            <a:custGeom>
              <a:avLst/>
              <a:gdLst/>
              <a:ahLst/>
              <a:cxnLst/>
              <a:rect l="l" t="t" r="r" b="b"/>
              <a:pathLst>
                <a:path w="182" h="60" extrusionOk="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4893397" y="3605126"/>
              <a:ext cx="67896" cy="406182"/>
            </a:xfrm>
            <a:custGeom>
              <a:avLst/>
              <a:gdLst/>
              <a:ahLst/>
              <a:cxnLst/>
              <a:rect l="l" t="t" r="r" b="b"/>
              <a:pathLst>
                <a:path w="57" h="341" extrusionOk="0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4944616" y="3239443"/>
              <a:ext cx="195348" cy="372830"/>
            </a:xfrm>
            <a:custGeom>
              <a:avLst/>
              <a:gdLst/>
              <a:ahLst/>
              <a:cxnLst/>
              <a:rect l="l" t="t" r="r" b="b"/>
              <a:pathLst>
                <a:path w="164" h="313" extrusionOk="0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5119715" y="2789189"/>
              <a:ext cx="229892" cy="458593"/>
            </a:xfrm>
            <a:custGeom>
              <a:avLst/>
              <a:gdLst/>
              <a:ahLst/>
              <a:cxnLst/>
              <a:rect l="l" t="t" r="r" b="b"/>
              <a:pathLst>
                <a:path w="193" h="385" extrusionOk="0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4893397" y="2991684"/>
              <a:ext cx="244186" cy="258480"/>
            </a:xfrm>
            <a:custGeom>
              <a:avLst/>
              <a:gdLst/>
              <a:ahLst/>
              <a:cxnLst/>
              <a:rect l="l" t="t" r="r" b="b"/>
              <a:pathLst>
                <a:path w="205" h="217" extrusionOk="0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4683755" y="2991684"/>
              <a:ext cx="226318" cy="464548"/>
            </a:xfrm>
            <a:custGeom>
              <a:avLst/>
              <a:gdLst/>
              <a:ahLst/>
              <a:cxnLst/>
              <a:rect l="l" t="t" r="r" b="b"/>
              <a:pathLst>
                <a:path w="190" h="390" extrusionOk="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4382394" y="3395484"/>
              <a:ext cx="306126" cy="65514"/>
            </a:xfrm>
            <a:custGeom>
              <a:avLst/>
              <a:gdLst/>
              <a:ahLst/>
              <a:cxnLst/>
              <a:rect l="l" t="t" r="r" b="b"/>
              <a:pathLst>
                <a:path w="257" h="55" extrusionOk="0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4690902" y="3437174"/>
              <a:ext cx="265627" cy="171525"/>
            </a:xfrm>
            <a:custGeom>
              <a:avLst/>
              <a:gdLst/>
              <a:ahLst/>
              <a:cxnLst/>
              <a:rect l="l" t="t" r="r" b="b"/>
              <a:pathLst>
                <a:path w="223" h="144" extrusionOk="0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4694475" y="3234679"/>
              <a:ext cx="437152" cy="217981"/>
            </a:xfrm>
            <a:custGeom>
              <a:avLst/>
              <a:gdLst/>
              <a:ahLst/>
              <a:cxnLst/>
              <a:rect l="l" t="t" r="r" b="b"/>
              <a:pathLst>
                <a:path w="367" h="183" extrusionOk="0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4623006" y="3070300"/>
              <a:ext cx="79807" cy="371638"/>
            </a:xfrm>
            <a:custGeom>
              <a:avLst/>
              <a:gdLst/>
              <a:ahLst/>
              <a:cxnLst/>
              <a:rect l="l" t="t" r="r" b="b"/>
              <a:pathLst>
                <a:path w="67" h="312" extrusionOk="0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4371673" y="3076256"/>
              <a:ext cx="22632" cy="326375"/>
            </a:xfrm>
            <a:custGeom>
              <a:avLst/>
              <a:gdLst/>
              <a:ahLst/>
              <a:cxnLst/>
              <a:rect l="l" t="t" r="r" b="b"/>
              <a:pathLst>
                <a:path w="19" h="274" extrusionOk="0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351424" y="2570018"/>
              <a:ext cx="39308" cy="512194"/>
            </a:xfrm>
            <a:custGeom>
              <a:avLst/>
              <a:gdLst/>
              <a:ahLst/>
              <a:cxnLst/>
              <a:rect l="l" t="t" r="r" b="b"/>
              <a:pathLst>
                <a:path w="33" h="430" extrusionOk="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385968" y="3058389"/>
              <a:ext cx="250141" cy="38117"/>
            </a:xfrm>
            <a:custGeom>
              <a:avLst/>
              <a:gdLst/>
              <a:ahLst/>
              <a:cxnLst/>
              <a:rect l="l" t="t" r="r" b="b"/>
              <a:pathLst>
                <a:path w="210" h="32" extrusionOk="0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028622" y="3082212"/>
              <a:ext cx="357345" cy="240612"/>
            </a:xfrm>
            <a:custGeom>
              <a:avLst/>
              <a:gdLst/>
              <a:ahLst/>
              <a:cxnLst/>
              <a:rect l="l" t="t" r="r" b="b"/>
              <a:pathLst>
                <a:path w="300" h="202" extrusionOk="0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3807069" y="3309721"/>
              <a:ext cx="237039" cy="404991"/>
            </a:xfrm>
            <a:custGeom>
              <a:avLst/>
              <a:gdLst/>
              <a:ahLst/>
              <a:cxnLst/>
              <a:rect l="l" t="t" r="r" b="b"/>
              <a:pathLst>
                <a:path w="199" h="340" extrusionOk="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3811833" y="3399057"/>
              <a:ext cx="574134" cy="309699"/>
            </a:xfrm>
            <a:custGeom>
              <a:avLst/>
              <a:gdLst/>
              <a:ahLst/>
              <a:cxnLst/>
              <a:rect l="l" t="t" r="r" b="b"/>
              <a:pathLst>
                <a:path w="482" h="260" extrusionOk="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4027432" y="3309721"/>
              <a:ext cx="145320" cy="443107"/>
            </a:xfrm>
            <a:custGeom>
              <a:avLst/>
              <a:gdLst/>
              <a:ahLst/>
              <a:cxnLst/>
              <a:rect l="l" t="t" r="r" b="b"/>
              <a:pathLst>
                <a:path w="122" h="372" extrusionOk="0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3516428" y="3091741"/>
              <a:ext cx="306126" cy="612250"/>
            </a:xfrm>
            <a:custGeom>
              <a:avLst/>
              <a:gdLst/>
              <a:ahLst/>
              <a:cxnLst/>
              <a:rect l="l" t="t" r="r" b="b"/>
              <a:pathLst>
                <a:path w="257" h="514" extrusionOk="0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3386594" y="2459241"/>
              <a:ext cx="147702" cy="644412"/>
            </a:xfrm>
            <a:custGeom>
              <a:avLst/>
              <a:gdLst/>
              <a:ahLst/>
              <a:cxnLst/>
              <a:rect l="l" t="t" r="r" b="b"/>
              <a:pathLst>
                <a:path w="124" h="541" extrusionOk="0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391358" y="2458050"/>
              <a:ext cx="291832" cy="246568"/>
            </a:xfrm>
            <a:custGeom>
              <a:avLst/>
              <a:gdLst/>
              <a:ahLst/>
              <a:cxnLst/>
              <a:rect l="l" t="t" r="r" b="b"/>
              <a:pathLst>
                <a:path w="245" h="207" extrusionOk="0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3514046" y="2696279"/>
              <a:ext cx="175099" cy="395461"/>
            </a:xfrm>
            <a:custGeom>
              <a:avLst/>
              <a:gdLst/>
              <a:ahLst/>
              <a:cxnLst/>
              <a:rect l="l" t="t" r="r" b="b"/>
              <a:pathLst>
                <a:path w="147" h="332" extrusionOk="0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3672469" y="2687942"/>
              <a:ext cx="313272" cy="185819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3966683" y="2861849"/>
              <a:ext cx="75043" cy="456210"/>
            </a:xfrm>
            <a:custGeom>
              <a:avLst/>
              <a:gdLst/>
              <a:ahLst/>
              <a:cxnLst/>
              <a:rect l="l" t="t" r="r" b="b"/>
              <a:pathLst>
                <a:path w="63" h="383" extrusionOk="0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3977403" y="2855893"/>
              <a:ext cx="404991" cy="237039"/>
            </a:xfrm>
            <a:custGeom>
              <a:avLst/>
              <a:gdLst/>
              <a:ahLst/>
              <a:cxnLst/>
              <a:rect l="l" t="t" r="r" b="b"/>
              <a:pathLst>
                <a:path w="340" h="199" extrusionOk="0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3930948" y="2624810"/>
              <a:ext cx="57175" cy="241804"/>
            </a:xfrm>
            <a:custGeom>
              <a:avLst/>
              <a:gdLst/>
              <a:ahLst/>
              <a:cxnLst/>
              <a:rect l="l" t="t" r="r" b="b"/>
              <a:pathLst>
                <a:path w="48" h="203" extrusionOk="0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3521193" y="2852320"/>
              <a:ext cx="458593" cy="238230"/>
            </a:xfrm>
            <a:custGeom>
              <a:avLst/>
              <a:gdLst/>
              <a:ahLst/>
              <a:cxnLst/>
              <a:rect l="l" t="t" r="r" b="b"/>
              <a:pathLst>
                <a:path w="385" h="200" extrusionOk="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3524767" y="3075065"/>
              <a:ext cx="508621" cy="238230"/>
            </a:xfrm>
            <a:custGeom>
              <a:avLst/>
              <a:gdLst/>
              <a:ahLst/>
              <a:cxnLst/>
              <a:rect l="l" t="t" r="r" b="b"/>
              <a:pathLst>
                <a:path w="427" h="200" extrusionOk="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4038152" y="3234679"/>
              <a:ext cx="1086328" cy="89337"/>
            </a:xfrm>
            <a:custGeom>
              <a:avLst/>
              <a:gdLst/>
              <a:ahLst/>
              <a:cxnLst/>
              <a:rect l="l" t="t" r="r" b="b"/>
              <a:pathLst>
                <a:path w="912" h="75" extrusionOk="0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4896970" y="2786807"/>
              <a:ext cx="447872" cy="215598"/>
            </a:xfrm>
            <a:custGeom>
              <a:avLst/>
              <a:gdLst/>
              <a:ahLst/>
              <a:cxnLst/>
              <a:rect l="l" t="t" r="r" b="b"/>
              <a:pathLst>
                <a:path w="376" h="181" extrusionOk="0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4628962" y="2983347"/>
              <a:ext cx="275156" cy="91719"/>
            </a:xfrm>
            <a:custGeom>
              <a:avLst/>
              <a:gdLst/>
              <a:ahLst/>
              <a:cxnLst/>
              <a:rect l="l" t="t" r="r" b="b"/>
              <a:pathLst>
                <a:path w="231" h="77" extrusionOk="0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5305534" y="2218629"/>
              <a:ext cx="45264" cy="578898"/>
            </a:xfrm>
            <a:custGeom>
              <a:avLst/>
              <a:gdLst/>
              <a:ahLst/>
              <a:cxnLst/>
              <a:rect l="l" t="t" r="r" b="b"/>
              <a:pathLst>
                <a:path w="38" h="486" extrusionOk="0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4994644" y="1856520"/>
              <a:ext cx="327566" cy="371638"/>
            </a:xfrm>
            <a:custGeom>
              <a:avLst/>
              <a:gdLst/>
              <a:ahLst/>
              <a:cxnLst/>
              <a:rect l="l" t="t" r="r" b="b"/>
              <a:pathLst>
                <a:path w="275" h="312" extrusionOk="0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5056584" y="2217438"/>
              <a:ext cx="260862" cy="203687"/>
            </a:xfrm>
            <a:custGeom>
              <a:avLst/>
              <a:gdLst/>
              <a:ahLst/>
              <a:cxnLst/>
              <a:rect l="l" t="t" r="r" b="b"/>
              <a:pathLst>
                <a:path w="219" h="171" extrusionOk="0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4793341" y="2406831"/>
              <a:ext cx="278729" cy="240612"/>
            </a:xfrm>
            <a:custGeom>
              <a:avLst/>
              <a:gdLst/>
              <a:ahLst/>
              <a:cxnLst/>
              <a:rect l="l" t="t" r="r" b="b"/>
              <a:pathLst>
                <a:path w="234" h="202" extrusionOk="0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4359762" y="2570018"/>
              <a:ext cx="444299" cy="77425"/>
            </a:xfrm>
            <a:custGeom>
              <a:avLst/>
              <a:gdLst/>
              <a:ahLst/>
              <a:cxnLst/>
              <a:rect l="l" t="t" r="r" b="b"/>
              <a:pathLst>
                <a:path w="373" h="65" extrusionOk="0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3939287" y="2574782"/>
              <a:ext cx="420476" cy="59557"/>
            </a:xfrm>
            <a:custGeom>
              <a:avLst/>
              <a:gdLst/>
              <a:ahLst/>
              <a:cxnLst/>
              <a:rect l="l" t="t" r="r" b="b"/>
              <a:pathLst>
                <a:path w="353" h="50" extrusionOk="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3394931" y="2454477"/>
              <a:ext cx="549120" cy="184628"/>
            </a:xfrm>
            <a:custGeom>
              <a:avLst/>
              <a:gdLst/>
              <a:ahLst/>
              <a:cxnLst/>
              <a:rect l="l" t="t" r="r" b="b"/>
              <a:pathLst>
                <a:path w="461" h="155" extrusionOk="0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3677234" y="2624810"/>
              <a:ext cx="259670" cy="84572"/>
            </a:xfrm>
            <a:custGeom>
              <a:avLst/>
              <a:gdLst/>
              <a:ahLst/>
              <a:cxnLst/>
              <a:rect l="l" t="t" r="r" b="b"/>
              <a:pathLst>
                <a:path w="218" h="71" extrusionOk="0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3973830" y="2629575"/>
              <a:ext cx="825466" cy="232274"/>
            </a:xfrm>
            <a:custGeom>
              <a:avLst/>
              <a:gdLst/>
              <a:ahLst/>
              <a:cxnLst/>
              <a:rect l="l" t="t" r="r" b="b"/>
              <a:pathLst>
                <a:path w="496" h="140" extrusionOk="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3973830" y="2579547"/>
              <a:ext cx="391888" cy="284685"/>
            </a:xfrm>
            <a:custGeom>
              <a:avLst/>
              <a:gdLst/>
              <a:ahLst/>
              <a:cxnLst/>
              <a:rect l="l" t="t" r="r" b="b"/>
              <a:pathLst>
                <a:path w="329" h="239" extrusionOk="0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4369291" y="2406831"/>
              <a:ext cx="694440" cy="172717"/>
            </a:xfrm>
            <a:custGeom>
              <a:avLst/>
              <a:gdLst/>
              <a:ahLst/>
              <a:cxnLst/>
              <a:rect l="l" t="t" r="r" b="b"/>
              <a:pathLst>
                <a:path w="583" h="145" extrusionOk="0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4792149" y="2641487"/>
              <a:ext cx="121497" cy="349007"/>
            </a:xfrm>
            <a:custGeom>
              <a:avLst/>
              <a:gdLst/>
              <a:ahLst/>
              <a:cxnLst/>
              <a:rect l="l" t="t" r="r" b="b"/>
              <a:pathLst>
                <a:path w="102" h="293" extrusionOk="0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4606330" y="2137631"/>
              <a:ext cx="701587" cy="92910"/>
            </a:xfrm>
            <a:custGeom>
              <a:avLst/>
              <a:gdLst/>
              <a:ahLst/>
              <a:cxnLst/>
              <a:rect l="l" t="t" r="r" b="b"/>
              <a:pathLst>
                <a:path w="589" h="78" extrusionOk="0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4603948" y="1857711"/>
              <a:ext cx="401417" cy="294214"/>
            </a:xfrm>
            <a:custGeom>
              <a:avLst/>
              <a:gdLst/>
              <a:ahLst/>
              <a:cxnLst/>
              <a:rect l="l" t="t" r="r" b="b"/>
              <a:pathLst>
                <a:path w="337" h="247" extrusionOk="0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3386594" y="2024471"/>
              <a:ext cx="192966" cy="437152"/>
            </a:xfrm>
            <a:custGeom>
              <a:avLst/>
              <a:gdLst/>
              <a:ahLst/>
              <a:cxnLst/>
              <a:rect l="l" t="t" r="r" b="b"/>
              <a:pathLst>
                <a:path w="162" h="367" extrusionOk="0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3571221" y="2016134"/>
              <a:ext cx="303743" cy="419284"/>
            </a:xfrm>
            <a:custGeom>
              <a:avLst/>
              <a:gdLst/>
              <a:ahLst/>
              <a:cxnLst/>
              <a:rect l="l" t="t" r="r" b="b"/>
              <a:pathLst>
                <a:path w="255" h="352" extrusionOk="0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3873773" y="2412786"/>
              <a:ext cx="500282" cy="173908"/>
            </a:xfrm>
            <a:custGeom>
              <a:avLst/>
              <a:gdLst/>
              <a:ahLst/>
              <a:cxnLst/>
              <a:rect l="l" t="t" r="r" b="b"/>
              <a:pathLst>
                <a:path w="420" h="146" extrusionOk="0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3861862" y="2419933"/>
              <a:ext cx="83380" cy="210834"/>
            </a:xfrm>
            <a:custGeom>
              <a:avLst/>
              <a:gdLst/>
              <a:ahLst/>
              <a:cxnLst/>
              <a:rect l="l" t="t" r="r" b="b"/>
              <a:pathLst>
                <a:path w="70" h="177" extrusionOk="0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3668895" y="2415168"/>
              <a:ext cx="208451" cy="287067"/>
            </a:xfrm>
            <a:custGeom>
              <a:avLst/>
              <a:gdLst/>
              <a:ahLst/>
              <a:cxnLst/>
              <a:rect l="l" t="t" r="r" b="b"/>
              <a:pathLst>
                <a:path w="175" h="241" extrusionOk="0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3561692" y="1751699"/>
              <a:ext cx="344242" cy="281111"/>
            </a:xfrm>
            <a:custGeom>
              <a:avLst/>
              <a:gdLst/>
              <a:ahLst/>
              <a:cxnLst/>
              <a:rect l="l" t="t" r="r" b="b"/>
              <a:pathLst>
                <a:path w="289" h="236" extrusionOk="0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3886876" y="1755272"/>
              <a:ext cx="364491" cy="434770"/>
            </a:xfrm>
            <a:custGeom>
              <a:avLst/>
              <a:gdLst/>
              <a:ahLst/>
              <a:cxnLst/>
              <a:rect l="l" t="t" r="r" b="b"/>
              <a:pathLst>
                <a:path w="306" h="365" extrusionOk="0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3861862" y="2168601"/>
              <a:ext cx="384741" cy="258480"/>
            </a:xfrm>
            <a:custGeom>
              <a:avLst/>
              <a:gdLst/>
              <a:ahLst/>
              <a:cxnLst/>
              <a:rect l="l" t="t" r="r" b="b"/>
              <a:pathLst>
                <a:path w="323" h="217" extrusionOk="0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3398505" y="2412786"/>
              <a:ext cx="471695" cy="50028"/>
            </a:xfrm>
            <a:custGeom>
              <a:avLst/>
              <a:gdLst/>
              <a:ahLst/>
              <a:cxnLst/>
              <a:rect l="l" t="t" r="r" b="b"/>
              <a:pathLst>
                <a:path w="396" h="42" extrusionOk="0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4243029" y="2134057"/>
              <a:ext cx="368065" cy="53602"/>
            </a:xfrm>
            <a:custGeom>
              <a:avLst/>
              <a:gdLst/>
              <a:ahLst/>
              <a:cxnLst/>
              <a:rect l="l" t="t" r="r" b="b"/>
              <a:pathLst>
                <a:path w="309" h="45" extrusionOk="0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4464584" y="1630202"/>
              <a:ext cx="538399" cy="240612"/>
            </a:xfrm>
            <a:custGeom>
              <a:avLst/>
              <a:gdLst/>
              <a:ahLst/>
              <a:cxnLst/>
              <a:rect l="l" t="t" r="r" b="b"/>
              <a:pathLst>
                <a:path w="452" h="202" extrusionOk="0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890449" y="1627819"/>
              <a:ext cx="580090" cy="138173"/>
            </a:xfrm>
            <a:custGeom>
              <a:avLst/>
              <a:gdLst/>
              <a:ahLst/>
              <a:cxnLst/>
              <a:rect l="l" t="t" r="r" b="b"/>
              <a:pathLst>
                <a:path w="487" h="116" extrusionOk="0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4459819" y="1634966"/>
              <a:ext cx="160805" cy="512194"/>
            </a:xfrm>
            <a:custGeom>
              <a:avLst/>
              <a:gdLst/>
              <a:ahLst/>
              <a:cxnLst/>
              <a:rect l="l" t="t" r="r" b="b"/>
              <a:pathLst>
                <a:path w="135" h="430" extrusionOk="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4225162" y="1644495"/>
              <a:ext cx="247759" cy="534826"/>
            </a:xfrm>
            <a:custGeom>
              <a:avLst/>
              <a:gdLst/>
              <a:ahLst/>
              <a:cxnLst/>
              <a:rect l="l" t="t" r="r" b="b"/>
              <a:pathLst>
                <a:path w="208" h="449" extrusionOk="0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3853524" y="1757654"/>
              <a:ext cx="48837" cy="652750"/>
            </a:xfrm>
            <a:custGeom>
              <a:avLst/>
              <a:gdLst/>
              <a:ahLst/>
              <a:cxnLst/>
              <a:rect l="l" t="t" r="r" b="b"/>
              <a:pathLst>
                <a:path w="41" h="548" extrusionOk="0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4602757" y="2140013"/>
              <a:ext cx="207260" cy="494327"/>
            </a:xfrm>
            <a:custGeom>
              <a:avLst/>
              <a:gdLst/>
              <a:ahLst/>
              <a:cxnLst/>
              <a:rect l="l" t="t" r="r" b="b"/>
              <a:pathLst>
                <a:path w="174" h="415" extrusionOk="0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4239456" y="2175748"/>
              <a:ext cx="126262" cy="391888"/>
            </a:xfrm>
            <a:custGeom>
              <a:avLst/>
              <a:gdLst/>
              <a:ahLst/>
              <a:cxnLst/>
              <a:rect l="l" t="t" r="r" b="b"/>
              <a:pathLst>
                <a:path w="106" h="329" extrusionOk="0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4352615" y="2147160"/>
              <a:ext cx="263244" cy="432387"/>
            </a:xfrm>
            <a:custGeom>
              <a:avLst/>
              <a:gdLst/>
              <a:ahLst/>
              <a:cxnLst/>
              <a:rect l="l" t="t" r="r" b="b"/>
              <a:pathLst>
                <a:path w="221" h="363" extrusionOk="0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4617051" y="2138822"/>
              <a:ext cx="449063" cy="281111"/>
            </a:xfrm>
            <a:custGeom>
              <a:avLst/>
              <a:gdLst/>
              <a:ahLst/>
              <a:cxnLst/>
              <a:rect l="l" t="t" r="r" b="b"/>
              <a:pathLst>
                <a:path w="377" h="236" extrusionOk="0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5053011" y="2415168"/>
              <a:ext cx="288258" cy="382359"/>
            </a:xfrm>
            <a:custGeom>
              <a:avLst/>
              <a:gdLst/>
              <a:ahLst/>
              <a:cxnLst/>
              <a:rect l="l" t="t" r="r" b="b"/>
              <a:pathLst>
                <a:path w="242" h="321" extrusionOk="0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4901735" y="2428271"/>
              <a:ext cx="166761" cy="559840"/>
            </a:xfrm>
            <a:custGeom>
              <a:avLst/>
              <a:gdLst/>
              <a:ahLst/>
              <a:cxnLst/>
              <a:rect l="l" t="t" r="r" b="b"/>
              <a:pathLst>
                <a:path w="140" h="470" extrusionOk="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4357379" y="2579547"/>
              <a:ext cx="276346" cy="495518"/>
            </a:xfrm>
            <a:custGeom>
              <a:avLst/>
              <a:gdLst/>
              <a:ahLst/>
              <a:cxnLst/>
              <a:rect l="l" t="t" r="r" b="b"/>
              <a:pathLst>
                <a:path w="232" h="416" extrusionOk="0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4617051" y="2637913"/>
              <a:ext cx="192966" cy="430005"/>
            </a:xfrm>
            <a:custGeom>
              <a:avLst/>
              <a:gdLst/>
              <a:ahLst/>
              <a:cxnLst/>
              <a:rect l="l" t="t" r="r" b="b"/>
              <a:pathLst>
                <a:path w="162" h="361" extrusionOk="0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4377629" y="3065536"/>
              <a:ext cx="250141" cy="341860"/>
            </a:xfrm>
            <a:custGeom>
              <a:avLst/>
              <a:gdLst/>
              <a:ahLst/>
              <a:cxnLst/>
              <a:rect l="l" t="t" r="r" b="b"/>
              <a:pathLst>
                <a:path w="210" h="287" extrusionOk="0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4377629" y="3420498"/>
              <a:ext cx="308508" cy="357345"/>
            </a:xfrm>
            <a:custGeom>
              <a:avLst/>
              <a:gdLst/>
              <a:ahLst/>
              <a:cxnLst/>
              <a:rect l="l" t="t" r="r" b="b"/>
              <a:pathLst>
                <a:path w="259" h="300" extrusionOk="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3969065" y="2870187"/>
              <a:ext cx="424049" cy="562222"/>
            </a:xfrm>
            <a:custGeom>
              <a:avLst/>
              <a:gdLst/>
              <a:ahLst/>
              <a:cxnLst/>
              <a:rect l="l" t="t" r="r" b="b"/>
              <a:pathLst>
                <a:path w="356" h="472" extrusionOk="0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4268044" y="2465197"/>
              <a:ext cx="194158" cy="19415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3428283" y="2991684"/>
              <a:ext cx="194158" cy="19415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4288293" y="3944603"/>
              <a:ext cx="194158" cy="19415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4288293" y="2969053"/>
              <a:ext cx="194158" cy="19415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807069" y="1667127"/>
              <a:ext cx="195348" cy="19415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3805878" y="2355611"/>
              <a:ext cx="139365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3328227" y="2391345"/>
              <a:ext cx="139365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3504517" y="1955385"/>
              <a:ext cx="141747" cy="140556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4539626" y="2075691"/>
              <a:ext cx="139365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5248359" y="2145969"/>
              <a:ext cx="139365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4835030" y="2930936"/>
              <a:ext cx="140556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4997027" y="2347273"/>
              <a:ext cx="140556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3748703" y="3640861"/>
              <a:ext cx="140556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4880294" y="3528893"/>
              <a:ext cx="141747" cy="141747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4196575" y="2134057"/>
              <a:ext cx="100056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3630779" y="2647443"/>
              <a:ext cx="100056" cy="100057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3894023" y="2580738"/>
              <a:ext cx="100056" cy="102439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4755224" y="2587885"/>
              <a:ext cx="101248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4583698" y="3023846"/>
              <a:ext cx="102439" cy="98866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4418128" y="1588511"/>
              <a:ext cx="101248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4952954" y="1818403"/>
              <a:ext cx="100056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5085172" y="3192989"/>
              <a:ext cx="101248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4848133" y="3949368"/>
              <a:ext cx="100056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4630153" y="4002970"/>
              <a:ext cx="102439" cy="101248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3865435" y="4007735"/>
              <a:ext cx="101248" cy="100057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3971447" y="3239443"/>
              <a:ext cx="141747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4624197" y="3370470"/>
              <a:ext cx="139365" cy="141747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4630153" y="3720667"/>
              <a:ext cx="140556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4103665" y="3687315"/>
              <a:ext cx="141747" cy="140556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914272" y="2798718"/>
              <a:ext cx="139365" cy="139365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4252558" y="3267539"/>
              <a:ext cx="254906" cy="254906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721" name="Google Shape;721;p53"/>
          <p:cNvSpPr/>
          <p:nvPr/>
        </p:nvSpPr>
        <p:spPr>
          <a:xfrm>
            <a:off x="7885390" y="4065488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Osvežavač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1836718" y="3373033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Sijalice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7283474" y="1603003"/>
            <a:ext cx="2488800" cy="433800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Klima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2408407" y="4873086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Bojler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725" name="Google Shape;725;p53"/>
          <p:cNvCxnSpPr>
            <a:stCxn id="710" idx="0"/>
            <a:endCxn id="723" idx="1"/>
          </p:cNvCxnSpPr>
          <p:nvPr/>
        </p:nvCxnSpPr>
        <p:spPr>
          <a:xfrm rot="-5400000">
            <a:off x="6903612" y="1840051"/>
            <a:ext cx="400200" cy="3597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6" name="Google Shape;726;p53"/>
          <p:cNvCxnSpPr>
            <a:stCxn id="721" idx="1"/>
            <a:endCxn id="605" idx="5"/>
          </p:cNvCxnSpPr>
          <p:nvPr/>
        </p:nvCxnSpPr>
        <p:spPr>
          <a:xfrm rot="10800000">
            <a:off x="7466590" y="3655960"/>
            <a:ext cx="418800" cy="6264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7" name="Google Shape;727;p53"/>
          <p:cNvCxnSpPr>
            <a:stCxn id="722" idx="3"/>
            <a:endCxn id="691" idx="1"/>
          </p:cNvCxnSpPr>
          <p:nvPr/>
        </p:nvCxnSpPr>
        <p:spPr>
          <a:xfrm>
            <a:off x="4325633" y="3589905"/>
            <a:ext cx="536400" cy="2325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53"/>
          <p:cNvCxnSpPr>
            <a:stCxn id="724" idx="3"/>
            <a:endCxn id="702" idx="4"/>
          </p:cNvCxnSpPr>
          <p:nvPr/>
        </p:nvCxnSpPr>
        <p:spPr>
          <a:xfrm rot="10800000" flipH="1">
            <a:off x="4897322" y="4835858"/>
            <a:ext cx="447900" cy="2541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9" name="Google Shape;729;p53"/>
          <p:cNvCxnSpPr>
            <a:stCxn id="694" idx="2"/>
            <a:endCxn id="730" idx="2"/>
          </p:cNvCxnSpPr>
          <p:nvPr/>
        </p:nvCxnSpPr>
        <p:spPr>
          <a:xfrm rot="10800000">
            <a:off x="3973011" y="1907438"/>
            <a:ext cx="1356300" cy="2403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0" name="Google Shape;730;p53"/>
          <p:cNvSpPr/>
          <p:nvPr/>
        </p:nvSpPr>
        <p:spPr>
          <a:xfrm>
            <a:off x="2728427" y="1473734"/>
            <a:ext cx="2488915" cy="433743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TV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1" name="Google Shape;731;p53"/>
          <p:cNvSpPr/>
          <p:nvPr/>
        </p:nvSpPr>
        <p:spPr>
          <a:xfrm>
            <a:off x="1425600" y="386975"/>
            <a:ext cx="60792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Kontrolisani kućni uređaji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32" name="Google Shape;732;p53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3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3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8019915" y="2939213"/>
            <a:ext cx="2488800" cy="433800"/>
          </a:xfrm>
          <a:prstGeom prst="roundRect">
            <a:avLst>
              <a:gd name="adj" fmla="val 50000"/>
            </a:avLst>
          </a:prstGeom>
          <a:solidFill>
            <a:srgbClr val="21AAE0"/>
          </a:solidFill>
          <a:ln w="12700" cap="flat" cmpd="sng">
            <a:solidFill>
              <a:srgbClr val="3B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Prečišćavač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736" name="Google Shape;736;p53"/>
          <p:cNvCxnSpPr>
            <a:stCxn id="735" idx="1"/>
          </p:cNvCxnSpPr>
          <p:nvPr/>
        </p:nvCxnSpPr>
        <p:spPr>
          <a:xfrm rot="10800000">
            <a:off x="7368315" y="2746313"/>
            <a:ext cx="651600" cy="409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3318c771f_0_259"/>
          <p:cNvSpPr txBox="1"/>
          <p:nvPr/>
        </p:nvSpPr>
        <p:spPr>
          <a:xfrm>
            <a:off x="1135200" y="941725"/>
            <a:ext cx="9178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Posto je eHouse aplikacija projektovana kao reaktivna mirkoservisna mreza, implementirana je mogucnost pokretanja delova ili cele mikroservisne mreze. 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Najbitnije skripte su: 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“deploy_workflows” -&gt; postavlja BPMN dijagrame na Zeebe platformu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“sensors” -&gt; pokreće čitanje sa svih kucnih uredjaja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“centrala” -&gt; pokreće centralni servis za analizu podataka sa senzora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578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Microsoft YaHei"/>
              <a:buChar char="•"/>
            </a:pPr>
            <a:r>
              <a:rPr lang="zh-CN" sz="18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“gateway” -&gt; pokreće gateway servis koji omogucava komunikaciju web klijenata sa mrežom</a:t>
            </a:r>
            <a:endParaRPr sz="1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3" name="Google Shape;743;g113318c771f_0_259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Pokretanje aplikacije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44" name="Google Shape;744;g113318c771f_0_259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113318c771f_0_259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113318c771f_0_259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g113318c771f_0_2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8225" y="3890260"/>
            <a:ext cx="8658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3318c771f_0_240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Korisnički interfejs aplikacije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4" name="Google Shape;754;g113318c771f_0_240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113318c771f_0_240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113318c771f_0_240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g113318c771f_0_2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3663" y="1029065"/>
            <a:ext cx="10749785" cy="561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3318c771f_0_271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sijalica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4" name="Google Shape;764;g113318c771f_0_271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113318c771f_0_271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g113318c771f_0_271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g113318c771f_0_2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047615"/>
            <a:ext cx="10446851" cy="561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3318c771f_0_378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sijalica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4" name="Google Shape;774;g113318c771f_0_378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113318c771f_0_378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113318c771f_0_378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g113318c771f_0_3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124400"/>
            <a:ext cx="11253023" cy="53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3318c771f_0_28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bojlera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84" name="Google Shape;784;g113318c771f_0_28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113318c771f_0_28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g113318c771f_0_28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113318c771f_0_2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066240"/>
            <a:ext cx="10263687" cy="561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3318c771f_0_32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bojlera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94" name="Google Shape;794;g113318c771f_0_32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113318c771f_0_32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113318c771f_0_32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g113318c771f_0_3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159175"/>
            <a:ext cx="11304825" cy="50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13318c771f_0_364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bojlera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04" name="Google Shape;804;g113318c771f_0_364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113318c771f_0_364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g113318c771f_0_364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g113318c771f_0_3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991915"/>
            <a:ext cx="10500217" cy="561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3318c771f_0_354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bojlera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14" name="Google Shape;814;g113318c771f_0_354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113318c771f_0_354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113318c771f_0_354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" name="Google Shape;817;g113318c771f_0_3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067645"/>
            <a:ext cx="10414976" cy="521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3318c771f_0_126"/>
          <p:cNvSpPr txBox="1"/>
          <p:nvPr/>
        </p:nvSpPr>
        <p:spPr>
          <a:xfrm>
            <a:off x="7599045" y="1552575"/>
            <a:ext cx="298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Char char="•"/>
            </a:pPr>
            <a:r>
              <a:rPr lang="zh-CN" sz="11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Kratko vreme odziva: Vremenski interval između trenutka slanja klijentske naredbe i trenutka dobijana odgovora je vrlo mali.</a:t>
            </a:r>
            <a:endParaRPr sz="11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0" name="Google Shape;130;g113318c771f_0_126"/>
          <p:cNvGrpSpPr/>
          <p:nvPr/>
        </p:nvGrpSpPr>
        <p:grpSpPr>
          <a:xfrm>
            <a:off x="7006743" y="1660799"/>
            <a:ext cx="493275" cy="493275"/>
            <a:chOff x="0" y="0"/>
            <a:chExt cx="370800" cy="370800"/>
          </a:xfrm>
        </p:grpSpPr>
        <p:sp>
          <p:nvSpPr>
            <p:cNvPr id="131" name="Google Shape;131;g113318c771f_0_126"/>
            <p:cNvSpPr/>
            <p:nvPr/>
          </p:nvSpPr>
          <p:spPr>
            <a:xfrm>
              <a:off x="0" y="0"/>
              <a:ext cx="370800" cy="3708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i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g113318c771f_0_126"/>
            <p:cNvSpPr txBox="1"/>
            <p:nvPr/>
          </p:nvSpPr>
          <p:spPr>
            <a:xfrm>
              <a:off x="64905" y="34999"/>
              <a:ext cx="232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3" name="Google Shape;133;g113318c771f_0_126"/>
          <p:cNvGrpSpPr/>
          <p:nvPr/>
        </p:nvGrpSpPr>
        <p:grpSpPr>
          <a:xfrm>
            <a:off x="7019441" y="2699947"/>
            <a:ext cx="493275" cy="493275"/>
            <a:chOff x="0" y="0"/>
            <a:chExt cx="370800" cy="370800"/>
          </a:xfrm>
        </p:grpSpPr>
        <p:sp>
          <p:nvSpPr>
            <p:cNvPr id="134" name="Google Shape;134;g113318c771f_0_126"/>
            <p:cNvSpPr/>
            <p:nvPr/>
          </p:nvSpPr>
          <p:spPr>
            <a:xfrm>
              <a:off x="0" y="0"/>
              <a:ext cx="370800" cy="3708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i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Google Shape;135;g113318c771f_0_126"/>
            <p:cNvSpPr txBox="1"/>
            <p:nvPr/>
          </p:nvSpPr>
          <p:spPr>
            <a:xfrm>
              <a:off x="9545" y="34999"/>
              <a:ext cx="232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6" name="Google Shape;136;g113318c771f_0_126"/>
          <p:cNvSpPr txBox="1"/>
          <p:nvPr/>
        </p:nvSpPr>
        <p:spPr>
          <a:xfrm>
            <a:off x="7599045" y="2623820"/>
            <a:ext cx="298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Char char="•"/>
            </a:pPr>
            <a:r>
              <a:rPr lang="zh-CN" sz="11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Otpornost: Sistem ostaje aktivan sa zadržava kratko vreme odziva uprkos mnogobrojnim otkazima i greškama.</a:t>
            </a:r>
            <a:endParaRPr sz="11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7" name="Google Shape;137;g113318c771f_0_126"/>
          <p:cNvGrpSpPr/>
          <p:nvPr/>
        </p:nvGrpSpPr>
        <p:grpSpPr>
          <a:xfrm>
            <a:off x="7006743" y="3827984"/>
            <a:ext cx="493275" cy="495426"/>
            <a:chOff x="0" y="0"/>
            <a:chExt cx="370800" cy="370800"/>
          </a:xfrm>
        </p:grpSpPr>
        <p:sp>
          <p:nvSpPr>
            <p:cNvPr id="138" name="Google Shape;138;g113318c771f_0_126"/>
            <p:cNvSpPr/>
            <p:nvPr/>
          </p:nvSpPr>
          <p:spPr>
            <a:xfrm>
              <a:off x="0" y="0"/>
              <a:ext cx="370800" cy="3708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i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g113318c771f_0_126"/>
            <p:cNvSpPr txBox="1"/>
            <p:nvPr/>
          </p:nvSpPr>
          <p:spPr>
            <a:xfrm>
              <a:off x="9545" y="34849"/>
              <a:ext cx="2328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0" name="Google Shape;140;g113318c771f_0_126"/>
          <p:cNvSpPr txBox="1"/>
          <p:nvPr/>
        </p:nvSpPr>
        <p:spPr>
          <a:xfrm>
            <a:off x="7599045" y="3694430"/>
            <a:ext cx="298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Char char="•"/>
            </a:pPr>
            <a:r>
              <a:rPr lang="zh-CN" sz="11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Elastičnost: Sistem ostaje aktivan i zadržava kratko vreme čak i pri povećanom opterećenju platforme.</a:t>
            </a:r>
            <a:endParaRPr sz="11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1" name="Google Shape;141;g113318c771f_0_126" descr="C:\Users\andje\Desktop\Work and education\Napredno SWE\Picture2.pngPicture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3950" y="1139663"/>
            <a:ext cx="4794249" cy="465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13318c771f_0_126"/>
          <p:cNvSpPr/>
          <p:nvPr/>
        </p:nvSpPr>
        <p:spPr>
          <a:xfrm>
            <a:off x="1083974" y="5954127"/>
            <a:ext cx="103053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335"/>
              <a:buFont typeface="Arial"/>
              <a:buChar char="•"/>
            </a:pPr>
            <a:r>
              <a:rPr lang="zh-CN" sz="13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Termin je prilično nov, pojavljuje se 2017. godine sa ciljem da se što bolje iskoriste principi enkapsulacije domenske logike i slaba sprega sistema</a:t>
            </a:r>
            <a:endParaRPr sz="13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3" name="Google Shape;143;g113318c771f_0_126"/>
          <p:cNvSpPr/>
          <p:nvPr/>
        </p:nvSpPr>
        <p:spPr>
          <a:xfrm>
            <a:off x="1425575" y="386715"/>
            <a:ext cx="6220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Reaktivni mikroservisi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g113318c771f_0_126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13318c771f_0_126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13318c771f_0_126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g113318c771f_0_126"/>
          <p:cNvGrpSpPr/>
          <p:nvPr/>
        </p:nvGrpSpPr>
        <p:grpSpPr>
          <a:xfrm>
            <a:off x="6994043" y="4743019"/>
            <a:ext cx="493275" cy="495426"/>
            <a:chOff x="0" y="0"/>
            <a:chExt cx="370800" cy="370800"/>
          </a:xfrm>
        </p:grpSpPr>
        <p:sp>
          <p:nvSpPr>
            <p:cNvPr id="148" name="Google Shape;148;g113318c771f_0_126"/>
            <p:cNvSpPr/>
            <p:nvPr/>
          </p:nvSpPr>
          <p:spPr>
            <a:xfrm>
              <a:off x="0" y="0"/>
              <a:ext cx="370800" cy="370800"/>
            </a:xfrm>
            <a:prstGeom prst="ellipse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i="1">
                <a:solidFill>
                  <a:srgbClr val="3B383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g113318c771f_0_126"/>
            <p:cNvSpPr txBox="1"/>
            <p:nvPr/>
          </p:nvSpPr>
          <p:spPr>
            <a:xfrm>
              <a:off x="9545" y="34849"/>
              <a:ext cx="2328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5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0" name="Google Shape;150;g113318c771f_0_126"/>
          <p:cNvSpPr txBox="1"/>
          <p:nvPr/>
        </p:nvSpPr>
        <p:spPr>
          <a:xfrm>
            <a:off x="7586345" y="4609465"/>
            <a:ext cx="29895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100"/>
              <a:buFont typeface="Arial"/>
              <a:buChar char="•"/>
            </a:pPr>
            <a:r>
              <a:rPr lang="zh-CN" sz="11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Komunikacija je porukama vođena: Reaktivni sistemi se oslanjaju na asinhronu, porukama i događajima vođenu komunikaciju.</a:t>
            </a:r>
            <a:endParaRPr sz="11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3318c771f_0_33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bojlera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24" name="Google Shape;824;g113318c771f_0_33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g113318c771f_0_33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g113318c771f_0_33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" name="Google Shape;827;g113318c771f_0_3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5012" y="1088110"/>
            <a:ext cx="10086975" cy="526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3318c771f_0_419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televizora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34" name="Google Shape;834;g113318c771f_0_419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113318c771f_0_419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g113318c771f_0_419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7" name="Google Shape;837;g113318c771f_0_4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112690"/>
            <a:ext cx="9481057" cy="561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13318c771f_0_440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televizora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4" name="Google Shape;844;g113318c771f_0_440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113318c771f_0_440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113318c771f_0_440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7" name="Google Shape;847;g113318c771f_0_4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094115"/>
            <a:ext cx="10021408" cy="561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3318c771f_0_429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klime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54" name="Google Shape;854;g113318c771f_0_429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g113318c771f_0_429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113318c771f_0_429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g113318c771f_0_4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121990"/>
            <a:ext cx="9992383" cy="561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3318c771f_0_29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Obaveštenja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64" name="Google Shape;864;g113318c771f_0_29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113318c771f_0_29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g113318c771f_0_29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g113318c771f_0_2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4299" y="1052425"/>
            <a:ext cx="10364002" cy="51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3318c771f_0_30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Statistika potrošnje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74" name="Google Shape;874;g113318c771f_0_30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113318c771f_0_30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113318c771f_0_30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g113318c771f_0_30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994325"/>
            <a:ext cx="8213248" cy="44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13318c771f_0_30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93975" y="3970300"/>
            <a:ext cx="418730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3318c771f_0_31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Kontrola prešišćavača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85" name="Google Shape;885;g113318c771f_0_31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113318c771f_0_31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113318c771f_0_31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g113318c771f_0_3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112715"/>
            <a:ext cx="10560457" cy="561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13318c771f_0_389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Statistika potrošnje po danima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95" name="Google Shape;895;g113318c771f_0_389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113318c771f_0_389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113318c771f_0_389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8" name="Google Shape;898;g113318c771f_0_3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83050" y="1475099"/>
            <a:ext cx="7966626" cy="4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3318c771f_0_405"/>
          <p:cNvSpPr/>
          <p:nvPr/>
        </p:nvSpPr>
        <p:spPr>
          <a:xfrm>
            <a:off x="1425575" y="386715"/>
            <a:ext cx="1056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Aktuelne instance radnih tokova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05" name="Google Shape;905;g113318c771f_0_405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g113318c771f_0_405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113318c771f_0_405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g113318c771f_0_40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4775" y="1029100"/>
            <a:ext cx="11112075" cy="54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6"/>
          <p:cNvSpPr/>
          <p:nvPr/>
        </p:nvSpPr>
        <p:spPr>
          <a:xfrm>
            <a:off x="4135120" y="2875280"/>
            <a:ext cx="701548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Zaključak</a:t>
            </a:r>
            <a:endParaRPr sz="72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15" name="Google Shape;915;p36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13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113318c771f_0_60"/>
          <p:cNvGrpSpPr/>
          <p:nvPr/>
        </p:nvGrpSpPr>
        <p:grpSpPr>
          <a:xfrm>
            <a:off x="733412" y="1123918"/>
            <a:ext cx="10891385" cy="5130777"/>
            <a:chOff x="1006205" y="1404967"/>
            <a:chExt cx="9978365" cy="4164930"/>
          </a:xfrm>
        </p:grpSpPr>
        <p:sp>
          <p:nvSpPr>
            <p:cNvPr id="157" name="Google Shape;157;g113318c771f_0_60"/>
            <p:cNvSpPr/>
            <p:nvPr/>
          </p:nvSpPr>
          <p:spPr>
            <a:xfrm>
              <a:off x="1055688" y="1404967"/>
              <a:ext cx="2520300" cy="2015700"/>
            </a:xfrm>
            <a:prstGeom prst="rect">
              <a:avLst/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8" name="Google Shape;158;g113318c771f_0_60"/>
            <p:cNvSpPr/>
            <p:nvPr/>
          </p:nvSpPr>
          <p:spPr>
            <a:xfrm>
              <a:off x="1006205" y="3553897"/>
              <a:ext cx="5334600" cy="2016000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9" name="Google Shape;159;g113318c771f_0_60"/>
            <p:cNvSpPr/>
            <p:nvPr/>
          </p:nvSpPr>
          <p:spPr>
            <a:xfrm>
              <a:off x="6341397" y="1404967"/>
              <a:ext cx="4643100" cy="2015700"/>
            </a:xfrm>
            <a:prstGeom prst="rect">
              <a:avLst/>
            </a:prstGeom>
            <a:solidFill>
              <a:srgbClr val="21AA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pic>
          <p:nvPicPr>
            <p:cNvPr id="160" name="Google Shape;160;g113318c771f_0_60" descr="C:\Users\andje\Desktop\Work and education\Napredno SWE\Koreografija.pngKoreografija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307822" y="3554087"/>
              <a:ext cx="4676748" cy="2015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g113318c771f_0_60" descr="C:\Users\andje\Desktop\Work and education\Napredno SWE\Orkestracija.pngOrkestracija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006787" y="1404967"/>
              <a:ext cx="5300399" cy="20157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g113318c771f_0_60"/>
          <p:cNvGrpSpPr/>
          <p:nvPr/>
        </p:nvGrpSpPr>
        <p:grpSpPr>
          <a:xfrm>
            <a:off x="967774" y="4008761"/>
            <a:ext cx="5165598" cy="1936805"/>
            <a:chOff x="1351847" y="776825"/>
            <a:chExt cx="2815500" cy="895136"/>
          </a:xfrm>
        </p:grpSpPr>
        <p:sp>
          <p:nvSpPr>
            <p:cNvPr id="163" name="Google Shape;163;g113318c771f_0_60"/>
            <p:cNvSpPr txBox="1"/>
            <p:nvPr/>
          </p:nvSpPr>
          <p:spPr>
            <a:xfrm>
              <a:off x="1351847" y="1011661"/>
              <a:ext cx="28155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Koreografija predstavlja način da  mikroservisi koordinišu međusobno jedni druge bez prisustva koordinatora. To se postiže tako što svaki mikroservis objavljuje svoju lokalnu transakciju svom susedu ili grupi mikroservisa(moguće svima). </a:t>
              </a:r>
              <a:endPara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4" name="Google Shape;164;g113318c771f_0_60"/>
            <p:cNvSpPr/>
            <p:nvPr/>
          </p:nvSpPr>
          <p:spPr>
            <a:xfrm>
              <a:off x="1351851" y="776825"/>
              <a:ext cx="1929900" cy="1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Koreografija</a:t>
              </a:r>
              <a:endParaRPr sz="1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5" name="Google Shape;165;g113318c771f_0_60"/>
          <p:cNvGrpSpPr/>
          <p:nvPr/>
        </p:nvGrpSpPr>
        <p:grpSpPr>
          <a:xfrm>
            <a:off x="6689039" y="1315592"/>
            <a:ext cx="4527726" cy="2185279"/>
            <a:chOff x="1601388" y="659371"/>
            <a:chExt cx="2866557" cy="818978"/>
          </a:xfrm>
        </p:grpSpPr>
        <p:sp>
          <p:nvSpPr>
            <p:cNvPr id="166" name="Google Shape;166;g113318c771f_0_60"/>
            <p:cNvSpPr txBox="1"/>
            <p:nvPr/>
          </p:nvSpPr>
          <p:spPr>
            <a:xfrm>
              <a:off x="1602345" y="838149"/>
              <a:ext cx="2865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Orkestracija podrazumeva postojanje centralizovanog kontrolera koji ostalim mikroservisima u sistemu govori koje lokalne transakcije treba izvršiti. Orkestrator izvršava zahteve, čuva, pamti i interpratira stanja svih trenutno aktivnih poslova i transakcija. </a:t>
              </a:r>
              <a:endPara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7" name="Google Shape;167;g113318c771f_0_60"/>
            <p:cNvSpPr/>
            <p:nvPr/>
          </p:nvSpPr>
          <p:spPr>
            <a:xfrm>
              <a:off x="1601388" y="659371"/>
              <a:ext cx="1868400" cy="1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Orkestracija</a:t>
              </a:r>
              <a:endParaRPr sz="14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68" name="Google Shape;168;g113318c771f_0_60"/>
          <p:cNvSpPr/>
          <p:nvPr/>
        </p:nvSpPr>
        <p:spPr>
          <a:xfrm>
            <a:off x="1425575" y="386715"/>
            <a:ext cx="6006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SAGA princip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9" name="Google Shape;169;g113318c771f_0_60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13318c771f_0_60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13318c771f_0_60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7"/>
          <p:cNvSpPr txBox="1"/>
          <p:nvPr/>
        </p:nvSpPr>
        <p:spPr>
          <a:xfrm>
            <a:off x="1083966" y="1002300"/>
            <a:ext cx="95070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387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00"/>
              <a:buFont typeface="Microsoft YaHei"/>
              <a:buChar char="•"/>
            </a:pPr>
            <a:r>
              <a:rPr lang="zh-CN" sz="15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 radu prikazane su glave prednosti korišćenja reaktivnih mikroservisnih koje su brojne i vrlo bitne, ali i mane ovakvih softverskih rešenja.</a:t>
            </a:r>
            <a:endParaRPr sz="15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87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00"/>
              <a:buFont typeface="Microsoft YaHei"/>
              <a:buChar char="•"/>
            </a:pPr>
            <a:r>
              <a:rPr lang="zh-CN" sz="1500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Pokazano kako se mane mikroservisnih sistema mogu prevazići i premostiti korišćenjem adekvatnih softverskih alata dizajniranih za orkestriranje i automatizaciju radnog toka u vidu Zeebe/Camunda steka tehnologija, kao Operate alata koji koristimo za nadzor, vizuelizaciju stanja i monitoring sistema.</a:t>
            </a:r>
            <a:endParaRPr sz="15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3876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500"/>
              <a:buFont typeface="Microsoft YaHei"/>
              <a:buChar char="•"/>
            </a:pPr>
            <a:r>
              <a:rPr lang="zh-CN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 toku rada sa pomenutim stekom nije nađen ni jedan nedostatak koji bi učinio da ovaj, vrlo novi i moderan skup tehnologija ne postane standard i benchmark za izradu naprednih mikroservisnih mreža.</a:t>
            </a:r>
            <a:endParaRPr sz="15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22" name="Google Shape;922;p37"/>
          <p:cNvSpPr/>
          <p:nvPr/>
        </p:nvSpPr>
        <p:spPr>
          <a:xfrm>
            <a:off x="1425575" y="386715"/>
            <a:ext cx="10568940" cy="55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010"/>
              <a:buFont typeface="Arial"/>
              <a:buNone/>
            </a:pPr>
            <a:r>
              <a:rPr lang="zh-CN" sz="301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Sumiranje utisaka</a:t>
            </a:r>
            <a:endParaRPr sz="301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23" name="Google Shape;923;p37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37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37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6" name="Google Shape;926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82000" y="3715175"/>
            <a:ext cx="6593111" cy="29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8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933" name="Google Shape;933;p38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/>
              <a:ahLst/>
              <a:cxnLst/>
              <a:rect l="l" t="t" r="r" b="b"/>
              <a:pathLst>
                <a:path w="1522040" h="2437544" extrusionOk="0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/>
              <a:ahLst/>
              <a:cxnLst/>
              <a:rect l="l" t="t" r="r" b="b"/>
              <a:pathLst>
                <a:path w="2651028" h="2909361" extrusionOk="0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/>
              <a:ahLst/>
              <a:cxnLst/>
              <a:rect l="l" t="t" r="r" b="b"/>
              <a:pathLst>
                <a:path w="2346691" h="1542097" extrusionOk="0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/>
              <a:ahLst/>
              <a:cxnLst/>
              <a:rect l="l" t="t" r="r" b="b"/>
              <a:pathLst>
                <a:path w="4969104" h="4355716" extrusionOk="0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/>
              <a:ahLst/>
              <a:cxnLst/>
              <a:rect l="l" t="t" r="r" b="b"/>
              <a:pathLst>
                <a:path w="524328" h="896256" extrusionOk="0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38"/>
          <p:cNvGrpSpPr/>
          <p:nvPr/>
        </p:nvGrpSpPr>
        <p:grpSpPr>
          <a:xfrm rot="10800000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939" name="Google Shape;939;p38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/>
              <a:ahLst/>
              <a:cxnLst/>
              <a:rect l="l" t="t" r="r" b="b"/>
              <a:pathLst>
                <a:path w="1522040" h="2437544" extrusionOk="0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/>
              <a:ahLst/>
              <a:cxnLst/>
              <a:rect l="l" t="t" r="r" b="b"/>
              <a:pathLst>
                <a:path w="2651028" h="2909361" extrusionOk="0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/>
              <a:ahLst/>
              <a:cxnLst/>
              <a:rect l="l" t="t" r="r" b="b"/>
              <a:pathLst>
                <a:path w="2346691" h="1542097" extrusionOk="0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/>
              <a:ahLst/>
              <a:cxnLst/>
              <a:rect l="l" t="t" r="r" b="b"/>
              <a:pathLst>
                <a:path w="4969104" h="4355716" extrusionOk="0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/>
              <a:ahLst/>
              <a:cxnLst/>
              <a:rect l="l" t="t" r="r" b="b"/>
              <a:pathLst>
                <a:path w="524328" h="896256" extrusionOk="0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38"/>
          <p:cNvSpPr txBox="1"/>
          <p:nvPr/>
        </p:nvSpPr>
        <p:spPr>
          <a:xfrm>
            <a:off x="6840220" y="495300"/>
            <a:ext cx="5115560" cy="304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00">
                <a:solidFill>
                  <a:srgbClr val="3291CA"/>
                </a:solidFill>
                <a:latin typeface="Impact"/>
                <a:ea typeface="Impact"/>
                <a:cs typeface="Impact"/>
                <a:sym typeface="Impact"/>
              </a:rPr>
              <a:t>Hvala na pažnji!</a:t>
            </a:r>
            <a:endParaRPr sz="9600">
              <a:solidFill>
                <a:srgbClr val="3291CA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45" name="Google Shape;945;p38"/>
          <p:cNvCxnSpPr/>
          <p:nvPr/>
        </p:nvCxnSpPr>
        <p:spPr>
          <a:xfrm>
            <a:off x="8069004" y="3819919"/>
            <a:ext cx="3253533" cy="0"/>
          </a:xfrm>
          <a:prstGeom prst="straightConnector1">
            <a:avLst/>
          </a:prstGeom>
          <a:noFill/>
          <a:ln w="9525" cap="flat" cmpd="sng">
            <a:solidFill>
              <a:srgbClr val="4E525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3318c771f_0_30"/>
          <p:cNvSpPr txBox="1"/>
          <p:nvPr/>
        </p:nvSpPr>
        <p:spPr>
          <a:xfrm>
            <a:off x="1215469" y="4165639"/>
            <a:ext cx="12678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BPMN</a:t>
            </a:r>
            <a:endParaRPr sz="186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8" name="Google Shape;178;g113318c771f_0_30"/>
          <p:cNvSpPr txBox="1"/>
          <p:nvPr/>
        </p:nvSpPr>
        <p:spPr>
          <a:xfrm>
            <a:off x="2748710" y="2817012"/>
            <a:ext cx="15909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Camunda</a:t>
            </a:r>
            <a:endParaRPr sz="186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g113318c771f_0_30"/>
          <p:cNvSpPr txBox="1"/>
          <p:nvPr/>
        </p:nvSpPr>
        <p:spPr>
          <a:xfrm>
            <a:off x="4623705" y="3916849"/>
            <a:ext cx="13017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</a:t>
            </a:r>
            <a:endParaRPr sz="186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g113318c771f_0_30"/>
          <p:cNvSpPr txBox="1"/>
          <p:nvPr/>
        </p:nvSpPr>
        <p:spPr>
          <a:xfrm>
            <a:off x="6169172" y="2850739"/>
            <a:ext cx="15909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</a:t>
            </a:r>
            <a:endParaRPr sz="186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g113318c771f_0_30"/>
          <p:cNvSpPr/>
          <p:nvPr/>
        </p:nvSpPr>
        <p:spPr>
          <a:xfrm>
            <a:off x="8079752" y="966475"/>
            <a:ext cx="33708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240030" marR="0" lvl="0" indent="-1905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000"/>
              <a:buFont typeface="Arial"/>
              <a:buChar char="•"/>
            </a:pPr>
            <a:r>
              <a:rPr lang="zh-CN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Zeebe i Camunda su platforme koje se koriste zajedno za orkestriranje podataka i logike unutar naše mikroservisne mreže</a:t>
            </a:r>
            <a:endParaRPr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1905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000"/>
              <a:buFont typeface="Arial"/>
              <a:buChar char="•"/>
            </a:pPr>
            <a:r>
              <a:rPr lang="zh-CN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Operate obezbeđuje interfejs i nudi nadgledanje, praćenje i nadzor izvođenja i daje uvid u potpunu statistiku rada naše mikroservisne mreže</a:t>
            </a:r>
            <a:endParaRPr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B3838"/>
              </a:buClr>
              <a:buSzPts val="1400"/>
              <a:buFont typeface="Microsoft YaHei"/>
              <a:buChar char="•"/>
            </a:pPr>
            <a:r>
              <a:rPr lang="zh-CN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Osnova svih ovih alata je jezik BPMN za grafičko modelovanje biznis logike i procesa</a:t>
            </a:r>
            <a:endParaRPr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g113318c771f_0_30"/>
          <p:cNvSpPr/>
          <p:nvPr/>
        </p:nvSpPr>
        <p:spPr>
          <a:xfrm>
            <a:off x="2368555" y="1852128"/>
            <a:ext cx="2326328" cy="2332378"/>
          </a:xfrm>
          <a:custGeom>
            <a:avLst/>
            <a:gdLst/>
            <a:ahLst/>
            <a:cxnLst/>
            <a:rect l="l" t="t" r="r" b="b"/>
            <a:pathLst>
              <a:path w="2628619" h="2628031" extrusionOk="0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g113318c771f_0_30"/>
          <p:cNvSpPr/>
          <p:nvPr/>
        </p:nvSpPr>
        <p:spPr>
          <a:xfrm>
            <a:off x="4357243" y="3121818"/>
            <a:ext cx="1841336" cy="1840924"/>
          </a:xfrm>
          <a:custGeom>
            <a:avLst/>
            <a:gdLst/>
            <a:ahLst/>
            <a:cxnLst/>
            <a:rect l="l" t="t" r="r" b="b"/>
            <a:pathLst>
              <a:path w="1487948" h="1487615" extrusionOk="0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21AAE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g113318c771f_0_30"/>
          <p:cNvSpPr/>
          <p:nvPr/>
        </p:nvSpPr>
        <p:spPr>
          <a:xfrm>
            <a:off x="831418" y="3299807"/>
            <a:ext cx="2034134" cy="2028512"/>
          </a:xfrm>
          <a:custGeom>
            <a:avLst/>
            <a:gdLst/>
            <a:ahLst/>
            <a:cxnLst/>
            <a:rect l="l" t="t" r="r" b="b"/>
            <a:pathLst>
              <a:path w="2075647" h="2080525" extrusionOk="0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21AAE0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5" name="Google Shape;185;g113318c771f_0_30"/>
          <p:cNvSpPr/>
          <p:nvPr/>
        </p:nvSpPr>
        <p:spPr>
          <a:xfrm>
            <a:off x="5841668" y="1925491"/>
            <a:ext cx="2224482" cy="2223984"/>
          </a:xfrm>
          <a:custGeom>
            <a:avLst/>
            <a:gdLst/>
            <a:ahLst/>
            <a:cxnLst/>
            <a:rect l="l" t="t" r="r" b="b"/>
            <a:pathLst>
              <a:path w="1487948" h="1487615" extrusionOk="0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6" name="Google Shape;186;g113318c771f_0_30"/>
          <p:cNvSpPr/>
          <p:nvPr/>
        </p:nvSpPr>
        <p:spPr>
          <a:xfrm>
            <a:off x="1425607" y="386971"/>
            <a:ext cx="36327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Stek tehnologija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7" name="Google Shape;187;g113318c771f_0_30"/>
          <p:cNvSpPr/>
          <p:nvPr/>
        </p:nvSpPr>
        <p:spPr>
          <a:xfrm rot="5400000">
            <a:off x="441379" y="293401"/>
            <a:ext cx="936000" cy="3492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3318c771f_0_30"/>
          <p:cNvSpPr/>
          <p:nvPr/>
        </p:nvSpPr>
        <p:spPr>
          <a:xfrm rot="5400000">
            <a:off x="690151" y="445051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13318c771f_0_30"/>
          <p:cNvSpPr/>
          <p:nvPr/>
        </p:nvSpPr>
        <p:spPr>
          <a:xfrm rot="5400000">
            <a:off x="787274" y="445052"/>
            <a:ext cx="936000" cy="4590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22" dur="5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31" dur="5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/>
          <p:nvPr/>
        </p:nvSpPr>
        <p:spPr>
          <a:xfrm>
            <a:off x="4089400" y="2544445"/>
            <a:ext cx="7015480" cy="11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/>
              <a:buNone/>
            </a:pPr>
            <a:r>
              <a:rPr lang="zh-CN" sz="7200" b="1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BPMN modeli</a:t>
            </a:r>
            <a:endParaRPr sz="7200" b="1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 flipH="1">
            <a:off x="1344930" y="2360295"/>
            <a:ext cx="262382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800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13800">
              <a:solidFill>
                <a:srgbClr val="59595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/>
        </p:nvSpPr>
        <p:spPr>
          <a:xfrm>
            <a:off x="1084001" y="1382800"/>
            <a:ext cx="6655200" cy="5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Arial"/>
              <a:buChar char="•"/>
            </a:pPr>
            <a:r>
              <a:rPr lang="zh-CN" sz="18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</a:t>
            </a: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usiness </a:t>
            </a:r>
            <a:r>
              <a:rPr lang="zh-CN" sz="18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</a:t>
            </a: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rocess </a:t>
            </a:r>
            <a:r>
              <a:rPr lang="zh-CN" sz="18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</a:t>
            </a: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odelling </a:t>
            </a:r>
            <a:r>
              <a:rPr lang="zh-CN" sz="1835" b="1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</a:t>
            </a: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otation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Arial"/>
              <a:buChar char="•"/>
            </a:pP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</a:t>
            </a: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ndustrijski standard za modelovanje i definisanje toka izvršenja procesa poslovne logike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Arial"/>
              <a:buChar char="•"/>
            </a:pP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Ima više notacija koje se razlikuju u detaljima i određene su tehnologijama koje se koriste. Zeebe je najpoznatija notacija BPMN jezika 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Microsoft YaHei"/>
              <a:buChar char="•"/>
            </a:pP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 piše se nikakav kod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Microsoft YaHei"/>
              <a:buChar char="•"/>
            </a:pP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Modeli su čitljivi čak i ljudima koji se ne bave razvojem softvera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40030" marR="0" lvl="0" indent="-260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35"/>
              <a:buFont typeface="Microsoft YaHei"/>
              <a:buChar char="•"/>
            </a:pPr>
            <a:r>
              <a:rPr lang="zh-CN" sz="1835">
                <a:solidFill>
                  <a:srgbClr val="3B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Osnovna karakteristika je ignorisanje detalja i načina softverske implementacije i fokusiranje upravo na tok podataka</a:t>
            </a:r>
            <a:endParaRPr sz="1835">
              <a:solidFill>
                <a:srgbClr val="3B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425575" y="386715"/>
            <a:ext cx="689800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C5D5F"/>
              </a:buClr>
              <a:buSzPts val="3200"/>
              <a:buFont typeface="Arial"/>
              <a:buNone/>
            </a:pPr>
            <a:r>
              <a:rPr lang="zh-CN" sz="3200" b="1">
                <a:solidFill>
                  <a:srgbClr val="5C5D5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BPMN jezik</a:t>
            </a:r>
            <a:endParaRPr sz="3200" b="1">
              <a:solidFill>
                <a:srgbClr val="5C5D5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4" name="Google Shape;204;p8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39200" y="1382800"/>
            <a:ext cx="3922601" cy="24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15261</Words>
  <Application>WPS Presentation</Application>
  <PresentationFormat/>
  <Paragraphs>384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6" baseType="lpstr">
      <vt:lpstr>Arial</vt:lpstr>
      <vt:lpstr>SimSun</vt:lpstr>
      <vt:lpstr>Wingdings</vt:lpstr>
      <vt:lpstr>Arial</vt:lpstr>
      <vt:lpstr>Nimbus Roman No9 L</vt:lpstr>
      <vt:lpstr>Calibri</vt:lpstr>
      <vt:lpstr>DejaVu Sans</vt:lpstr>
      <vt:lpstr>Impact</vt:lpstr>
      <vt:lpstr>Century Gothic</vt:lpstr>
      <vt:lpstr>Microsoft YaHei</vt:lpstr>
      <vt:lpstr>Droid Sans Fallback</vt:lpstr>
      <vt:lpstr>Gubbi</vt:lpstr>
      <vt:lpstr>Microsoft YaHei</vt:lpstr>
      <vt:lpstr>Arial Unicode MS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dev</cp:lastModifiedBy>
  <cp:revision>1</cp:revision>
  <dcterms:created xsi:type="dcterms:W3CDTF">2022-02-09T12:05:36Z</dcterms:created>
  <dcterms:modified xsi:type="dcterms:W3CDTF">2022-02-09T12:05:36Z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  <property fmtid="{D5CDD505-2E9C-101B-9397-08002B2CF9AE}" pid="3" name="ICV">
    <vt:lpwstr>AB7957A0BF06414C9D22427583ACC249</vt:lpwstr>
  </property>
</Properties>
</file>